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95" r:id="rId1"/>
  </p:sldMasterIdLst>
  <p:sldIdLst>
    <p:sldId id="256" r:id="rId2"/>
    <p:sldId id="257" r:id="rId3"/>
    <p:sldId id="258" r:id="rId4"/>
    <p:sldId id="259" r:id="rId5"/>
    <p:sldId id="260" r:id="rId6"/>
    <p:sldId id="263" r:id="rId7"/>
    <p:sldId id="261" r:id="rId8"/>
    <p:sldId id="267" r:id="rId9"/>
    <p:sldId id="265" r:id="rId10"/>
    <p:sldId id="264" r:id="rId11"/>
    <p:sldId id="268" r:id="rId12"/>
    <p:sldId id="269" r:id="rId13"/>
    <p:sldId id="272" r:id="rId14"/>
    <p:sldId id="273" r:id="rId15"/>
    <p:sldId id="278" r:id="rId16"/>
    <p:sldId id="279" r:id="rId17"/>
    <p:sldId id="280" r:id="rId18"/>
    <p:sldId id="281"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66"/>
    <a:srgbClr val="FFCC66"/>
    <a:srgbClr val="F6AC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dLbls>
          <c:showLegendKey val="0"/>
          <c:showVal val="0"/>
          <c:showCatName val="0"/>
          <c:showSerName val="0"/>
          <c:showPercent val="0"/>
          <c:showBubbleSize val="0"/>
          <c:showLeaderLines val="0"/>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N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dLbls>
          <c:showLegendKey val="0"/>
          <c:showVal val="0"/>
          <c:showCatName val="0"/>
          <c:showSerName val="0"/>
          <c:showPercent val="0"/>
          <c:showBubbleSize val="0"/>
          <c:showLeaderLines val="0"/>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N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B444F5-44BE-4D41-B258-0388B06D46A2}" type="doc">
      <dgm:prSet loTypeId="urn:microsoft.com/office/officeart/2005/8/layout/default" loCatId="list" qsTypeId="urn:microsoft.com/office/officeart/2005/8/quickstyle/simple4" qsCatId="simple" csTypeId="urn:microsoft.com/office/officeart/2005/8/colors/accent1_2" csCatId="accent1" phldr="1"/>
      <dgm:spPr/>
      <dgm:t>
        <a:bodyPr/>
        <a:lstStyle/>
        <a:p>
          <a:endParaRPr lang="en-NG"/>
        </a:p>
      </dgm:t>
    </dgm:pt>
    <dgm:pt modelId="{28B76297-8EFF-4ADF-8EFF-A5DE5FA346E2}">
      <dgm:prSet phldrT="[Text]" custT="1"/>
      <dgm:spPr>
        <a:effectLst>
          <a:glow rad="228600">
            <a:schemeClr val="accent4">
              <a:satMod val="175000"/>
              <a:alpha val="40000"/>
            </a:schemeClr>
          </a:glow>
        </a:effectLst>
      </dgm:spPr>
      <dgm:t>
        <a:bodyPr/>
        <a:lstStyle/>
        <a:p>
          <a:r>
            <a:rPr lang="en-US" sz="2000" dirty="0"/>
            <a:t>Revenue MTD $22,167,002</a:t>
          </a:r>
          <a:endParaRPr lang="en-NG" sz="2000" dirty="0"/>
        </a:p>
      </dgm:t>
    </dgm:pt>
    <dgm:pt modelId="{C64DC900-1DCF-4229-A3CA-2347A1AB119C}" type="parTrans" cxnId="{D6CCCDC8-7118-49A9-99A1-8938A374042F}">
      <dgm:prSet/>
      <dgm:spPr/>
      <dgm:t>
        <a:bodyPr/>
        <a:lstStyle/>
        <a:p>
          <a:endParaRPr lang="en-NG"/>
        </a:p>
      </dgm:t>
    </dgm:pt>
    <dgm:pt modelId="{FE3CE5F1-2023-4789-908A-4B773B9A1ABC}" type="sibTrans" cxnId="{D6CCCDC8-7118-49A9-99A1-8938A374042F}">
      <dgm:prSet/>
      <dgm:spPr/>
      <dgm:t>
        <a:bodyPr/>
        <a:lstStyle/>
        <a:p>
          <a:endParaRPr lang="en-NG"/>
        </a:p>
      </dgm:t>
    </dgm:pt>
    <dgm:pt modelId="{3601E83D-4C61-4529-A322-E6640433A656}">
      <dgm:prSet phldrT="[Text]" custT="1"/>
      <dgm:spPr>
        <a:effectLst>
          <a:glow rad="228600">
            <a:schemeClr val="accent4">
              <a:satMod val="175000"/>
              <a:alpha val="40000"/>
            </a:schemeClr>
          </a:glow>
        </a:effectLst>
      </dgm:spPr>
      <dgm:t>
        <a:bodyPr/>
        <a:lstStyle/>
        <a:p>
          <a:r>
            <a:rPr lang="en-US" sz="2000" dirty="0"/>
            <a:t>Production cost</a:t>
          </a:r>
        </a:p>
        <a:p>
          <a:r>
            <a:rPr lang="en-US" sz="2000" dirty="0"/>
            <a:t>$4M </a:t>
          </a:r>
          <a:endParaRPr lang="en-NG" sz="2000" dirty="0"/>
        </a:p>
      </dgm:t>
    </dgm:pt>
    <dgm:pt modelId="{BFDB0F55-335D-4BDA-9F0E-E754B7F0520D}" type="parTrans" cxnId="{59EEEC7E-CBE1-4F95-A6F8-C9E152961F99}">
      <dgm:prSet/>
      <dgm:spPr/>
      <dgm:t>
        <a:bodyPr/>
        <a:lstStyle/>
        <a:p>
          <a:endParaRPr lang="en-NG"/>
        </a:p>
      </dgm:t>
    </dgm:pt>
    <dgm:pt modelId="{AA9A37A7-9121-4031-83BD-028F4C9B961A}" type="sibTrans" cxnId="{59EEEC7E-CBE1-4F95-A6F8-C9E152961F99}">
      <dgm:prSet/>
      <dgm:spPr/>
      <dgm:t>
        <a:bodyPr/>
        <a:lstStyle/>
        <a:p>
          <a:endParaRPr lang="en-NG"/>
        </a:p>
      </dgm:t>
    </dgm:pt>
    <dgm:pt modelId="{6F28B3F2-DC2D-4329-B2AB-8F9B3A8F7F5E}">
      <dgm:prSet phldrT="[Text]" custT="1"/>
      <dgm:spPr>
        <a:effectLst>
          <a:glow rad="228600">
            <a:schemeClr val="accent4">
              <a:satMod val="175000"/>
              <a:alpha val="40000"/>
            </a:schemeClr>
          </a:glow>
        </a:effectLst>
      </dgm:spPr>
      <dgm:t>
        <a:bodyPr/>
        <a:lstStyle/>
        <a:p>
          <a:r>
            <a:rPr lang="en-US" sz="2000" dirty="0"/>
            <a:t>Total Profit</a:t>
          </a:r>
        </a:p>
        <a:p>
          <a:r>
            <a:rPr lang="en-US" sz="2000" dirty="0"/>
            <a:t>$53M</a:t>
          </a:r>
          <a:endParaRPr lang="en-NG" sz="2000" dirty="0"/>
        </a:p>
      </dgm:t>
    </dgm:pt>
    <dgm:pt modelId="{4BC4FF68-FD1A-45E8-AAE6-4EBA2D80092F}" type="parTrans" cxnId="{9B6ABCAF-1C60-4C8A-B0B8-A6F55A448B2B}">
      <dgm:prSet/>
      <dgm:spPr/>
      <dgm:t>
        <a:bodyPr/>
        <a:lstStyle/>
        <a:p>
          <a:endParaRPr lang="en-NG"/>
        </a:p>
      </dgm:t>
    </dgm:pt>
    <dgm:pt modelId="{BF094C1D-35B6-43F6-BE92-EE749756B32F}" type="sibTrans" cxnId="{9B6ABCAF-1C60-4C8A-B0B8-A6F55A448B2B}">
      <dgm:prSet/>
      <dgm:spPr/>
      <dgm:t>
        <a:bodyPr/>
        <a:lstStyle/>
        <a:p>
          <a:endParaRPr lang="en-NG"/>
        </a:p>
      </dgm:t>
    </dgm:pt>
    <dgm:pt modelId="{B3F1E76B-FA01-44C4-BAE9-17EA676A9898}">
      <dgm:prSet phldrT="[Text]" custT="1"/>
      <dgm:spPr>
        <a:effectLst>
          <a:glow rad="228600">
            <a:schemeClr val="accent4">
              <a:satMod val="175000"/>
              <a:alpha val="40000"/>
            </a:schemeClr>
          </a:glow>
        </a:effectLst>
      </dgm:spPr>
      <dgm:t>
        <a:bodyPr/>
        <a:lstStyle/>
        <a:p>
          <a:r>
            <a:rPr lang="en-US" sz="2000" dirty="0"/>
            <a:t>Total Revenue</a:t>
          </a:r>
        </a:p>
        <a:p>
          <a:r>
            <a:rPr lang="en-US" sz="2000" dirty="0"/>
            <a:t>$252M</a:t>
          </a:r>
          <a:endParaRPr lang="en-NG" sz="2000" dirty="0"/>
        </a:p>
      </dgm:t>
    </dgm:pt>
    <dgm:pt modelId="{EB04227D-9E6B-4275-8BC1-650CC2C7F6E8}" type="parTrans" cxnId="{0364E333-FFB6-45DA-B514-16AFFB3756DD}">
      <dgm:prSet/>
      <dgm:spPr/>
      <dgm:t>
        <a:bodyPr/>
        <a:lstStyle/>
        <a:p>
          <a:endParaRPr lang="en-NG"/>
        </a:p>
      </dgm:t>
    </dgm:pt>
    <dgm:pt modelId="{E73C42B9-130A-44FC-B223-90BF287BEEA4}" type="sibTrans" cxnId="{0364E333-FFB6-45DA-B514-16AFFB3756DD}">
      <dgm:prSet/>
      <dgm:spPr/>
      <dgm:t>
        <a:bodyPr/>
        <a:lstStyle/>
        <a:p>
          <a:endParaRPr lang="en-NG"/>
        </a:p>
      </dgm:t>
    </dgm:pt>
    <dgm:pt modelId="{D349E55A-330B-4F28-BFE5-1BB0C3CE14E6}">
      <dgm:prSet phldrT="[Text]" custT="1"/>
      <dgm:spPr>
        <a:effectLst>
          <a:glow rad="228600">
            <a:schemeClr val="accent4">
              <a:satMod val="175000"/>
              <a:alpha val="40000"/>
            </a:schemeClr>
          </a:glow>
        </a:effectLst>
      </dgm:spPr>
      <dgm:t>
        <a:bodyPr/>
        <a:lstStyle/>
        <a:p>
          <a:r>
            <a:rPr lang="en-US" sz="2000" dirty="0"/>
            <a:t>Total Qty Sold</a:t>
          </a:r>
        </a:p>
        <a:p>
          <a:r>
            <a:rPr lang="en-US" sz="2000" dirty="0"/>
            <a:t>501K</a:t>
          </a:r>
          <a:endParaRPr lang="en-NG" sz="2000" dirty="0"/>
        </a:p>
      </dgm:t>
    </dgm:pt>
    <dgm:pt modelId="{2F25423C-C44F-4AA4-9C78-04D1501B4A1C}" type="parTrans" cxnId="{5BAB9BD6-2C4B-4273-B2E9-C2FBF23459F7}">
      <dgm:prSet/>
      <dgm:spPr/>
      <dgm:t>
        <a:bodyPr/>
        <a:lstStyle/>
        <a:p>
          <a:endParaRPr lang="en-NG"/>
        </a:p>
      </dgm:t>
    </dgm:pt>
    <dgm:pt modelId="{4C96E817-40E3-488B-903D-6E6054AFBB9B}" type="sibTrans" cxnId="{5BAB9BD6-2C4B-4273-B2E9-C2FBF23459F7}">
      <dgm:prSet/>
      <dgm:spPr/>
      <dgm:t>
        <a:bodyPr/>
        <a:lstStyle/>
        <a:p>
          <a:endParaRPr lang="en-NG"/>
        </a:p>
      </dgm:t>
    </dgm:pt>
    <dgm:pt modelId="{D92FA65D-112A-430D-A309-D7DC0970C051}">
      <dgm:prSet custT="1"/>
      <dgm:spPr>
        <a:effectLst>
          <a:glow rad="228600">
            <a:schemeClr val="accent4">
              <a:satMod val="175000"/>
              <a:alpha val="40000"/>
            </a:schemeClr>
          </a:glow>
        </a:effectLst>
      </dgm:spPr>
      <dgm:t>
        <a:bodyPr/>
        <a:lstStyle/>
        <a:p>
          <a:r>
            <a:rPr lang="en-US" sz="2000" dirty="0"/>
            <a:t>Profit MTD </a:t>
          </a:r>
        </a:p>
        <a:p>
          <a:r>
            <a:rPr lang="en-US" sz="2000" dirty="0"/>
            <a:t>$4,522,687</a:t>
          </a:r>
          <a:endParaRPr lang="en-NG" sz="2000" dirty="0"/>
        </a:p>
      </dgm:t>
    </dgm:pt>
    <dgm:pt modelId="{DA4E05AD-D385-4BFF-BB4A-55B04D76EF8E}" type="parTrans" cxnId="{38E58850-6AB0-42E4-9571-D31D5768EB1D}">
      <dgm:prSet/>
      <dgm:spPr/>
      <dgm:t>
        <a:bodyPr/>
        <a:lstStyle/>
        <a:p>
          <a:endParaRPr lang="en-NG"/>
        </a:p>
      </dgm:t>
    </dgm:pt>
    <dgm:pt modelId="{F8DFC0B6-73E3-4841-A319-05E0CDDE8E8E}" type="sibTrans" cxnId="{38E58850-6AB0-42E4-9571-D31D5768EB1D}">
      <dgm:prSet/>
      <dgm:spPr/>
      <dgm:t>
        <a:bodyPr/>
        <a:lstStyle/>
        <a:p>
          <a:endParaRPr lang="en-NG"/>
        </a:p>
      </dgm:t>
    </dgm:pt>
    <dgm:pt modelId="{DDA483CD-46ED-456C-9804-EE4624353E94}" type="pres">
      <dgm:prSet presAssocID="{CAB444F5-44BE-4D41-B258-0388B06D46A2}" presName="diagram" presStyleCnt="0">
        <dgm:presLayoutVars>
          <dgm:dir/>
          <dgm:resizeHandles val="exact"/>
        </dgm:presLayoutVars>
      </dgm:prSet>
      <dgm:spPr/>
    </dgm:pt>
    <dgm:pt modelId="{7DF5D4FE-8DF2-4A12-83A0-A896C896CC72}" type="pres">
      <dgm:prSet presAssocID="{D92FA65D-112A-430D-A309-D7DC0970C051}" presName="node" presStyleLbl="node1" presStyleIdx="0" presStyleCnt="6">
        <dgm:presLayoutVars>
          <dgm:bulletEnabled val="1"/>
        </dgm:presLayoutVars>
      </dgm:prSet>
      <dgm:spPr/>
    </dgm:pt>
    <dgm:pt modelId="{B3E1D0CE-8452-4120-B241-E76FAA5736A1}" type="pres">
      <dgm:prSet presAssocID="{F8DFC0B6-73E3-4841-A319-05E0CDDE8E8E}" presName="sibTrans" presStyleCnt="0"/>
      <dgm:spPr/>
    </dgm:pt>
    <dgm:pt modelId="{4F7CFDEF-7086-4147-B0D6-BB11B8C63B96}" type="pres">
      <dgm:prSet presAssocID="{28B76297-8EFF-4ADF-8EFF-A5DE5FA346E2}" presName="node" presStyleLbl="node1" presStyleIdx="1" presStyleCnt="6">
        <dgm:presLayoutVars>
          <dgm:bulletEnabled val="1"/>
        </dgm:presLayoutVars>
      </dgm:prSet>
      <dgm:spPr/>
    </dgm:pt>
    <dgm:pt modelId="{AF2DE4B3-B3CD-4757-BA01-103146594D56}" type="pres">
      <dgm:prSet presAssocID="{FE3CE5F1-2023-4789-908A-4B773B9A1ABC}" presName="sibTrans" presStyleCnt="0"/>
      <dgm:spPr/>
    </dgm:pt>
    <dgm:pt modelId="{613CAF81-98C9-460B-93A7-FA0EF55AF441}" type="pres">
      <dgm:prSet presAssocID="{3601E83D-4C61-4529-A322-E6640433A656}" presName="node" presStyleLbl="node1" presStyleIdx="2" presStyleCnt="6" custLinFactNeighborX="-4410">
        <dgm:presLayoutVars>
          <dgm:bulletEnabled val="1"/>
        </dgm:presLayoutVars>
      </dgm:prSet>
      <dgm:spPr/>
    </dgm:pt>
    <dgm:pt modelId="{EEDCDF9F-FD5C-4725-AC15-D0FA38F1E929}" type="pres">
      <dgm:prSet presAssocID="{AA9A37A7-9121-4031-83BD-028F4C9B961A}" presName="sibTrans" presStyleCnt="0"/>
      <dgm:spPr/>
    </dgm:pt>
    <dgm:pt modelId="{8DE2A33A-C474-44BC-90DE-D97C6F0050C7}" type="pres">
      <dgm:prSet presAssocID="{6F28B3F2-DC2D-4329-B2AB-8F9B3A8F7F5E}" presName="node" presStyleLbl="node1" presStyleIdx="3" presStyleCnt="6">
        <dgm:presLayoutVars>
          <dgm:bulletEnabled val="1"/>
        </dgm:presLayoutVars>
      </dgm:prSet>
      <dgm:spPr/>
    </dgm:pt>
    <dgm:pt modelId="{9180F6AC-51D8-4E60-925C-DD3EAB2E890A}" type="pres">
      <dgm:prSet presAssocID="{BF094C1D-35B6-43F6-BE92-EE749756B32F}" presName="sibTrans" presStyleCnt="0"/>
      <dgm:spPr/>
    </dgm:pt>
    <dgm:pt modelId="{A98299C6-563E-4C63-8911-9AE3E30887FD}" type="pres">
      <dgm:prSet presAssocID="{B3F1E76B-FA01-44C4-BAE9-17EA676A9898}" presName="node" presStyleLbl="node1" presStyleIdx="4" presStyleCnt="6">
        <dgm:presLayoutVars>
          <dgm:bulletEnabled val="1"/>
        </dgm:presLayoutVars>
      </dgm:prSet>
      <dgm:spPr/>
    </dgm:pt>
    <dgm:pt modelId="{76399428-609A-4DC9-A6C7-C033492298E3}" type="pres">
      <dgm:prSet presAssocID="{E73C42B9-130A-44FC-B223-90BF287BEEA4}" presName="sibTrans" presStyleCnt="0"/>
      <dgm:spPr/>
    </dgm:pt>
    <dgm:pt modelId="{FFEFBC24-6185-4095-A500-EF3ADF5DE17C}" type="pres">
      <dgm:prSet presAssocID="{D349E55A-330B-4F28-BFE5-1BB0C3CE14E6}" presName="node" presStyleLbl="node1" presStyleIdx="5" presStyleCnt="6">
        <dgm:presLayoutVars>
          <dgm:bulletEnabled val="1"/>
        </dgm:presLayoutVars>
      </dgm:prSet>
      <dgm:spPr/>
    </dgm:pt>
  </dgm:ptLst>
  <dgm:cxnLst>
    <dgm:cxn modelId="{63E2991E-1DAE-4B2C-AED5-F8615EABD31E}" type="presOf" srcId="{28B76297-8EFF-4ADF-8EFF-A5DE5FA346E2}" destId="{4F7CFDEF-7086-4147-B0D6-BB11B8C63B96}" srcOrd="0" destOrd="0" presId="urn:microsoft.com/office/officeart/2005/8/layout/default"/>
    <dgm:cxn modelId="{A332FE26-2884-45B7-9DC0-E4927641D13D}" type="presOf" srcId="{B3F1E76B-FA01-44C4-BAE9-17EA676A9898}" destId="{A98299C6-563E-4C63-8911-9AE3E30887FD}" srcOrd="0" destOrd="0" presId="urn:microsoft.com/office/officeart/2005/8/layout/default"/>
    <dgm:cxn modelId="{0364E333-FFB6-45DA-B514-16AFFB3756DD}" srcId="{CAB444F5-44BE-4D41-B258-0388B06D46A2}" destId="{B3F1E76B-FA01-44C4-BAE9-17EA676A9898}" srcOrd="4" destOrd="0" parTransId="{EB04227D-9E6B-4275-8BC1-650CC2C7F6E8}" sibTransId="{E73C42B9-130A-44FC-B223-90BF287BEEA4}"/>
    <dgm:cxn modelId="{38E58850-6AB0-42E4-9571-D31D5768EB1D}" srcId="{CAB444F5-44BE-4D41-B258-0388B06D46A2}" destId="{D92FA65D-112A-430D-A309-D7DC0970C051}" srcOrd="0" destOrd="0" parTransId="{DA4E05AD-D385-4BFF-BB4A-55B04D76EF8E}" sibTransId="{F8DFC0B6-73E3-4841-A319-05E0CDDE8E8E}"/>
    <dgm:cxn modelId="{DC365354-C2A9-48E1-8F87-782D90124B7C}" type="presOf" srcId="{CAB444F5-44BE-4D41-B258-0388B06D46A2}" destId="{DDA483CD-46ED-456C-9804-EE4624353E94}" srcOrd="0" destOrd="0" presId="urn:microsoft.com/office/officeart/2005/8/layout/default"/>
    <dgm:cxn modelId="{59EEEC7E-CBE1-4F95-A6F8-C9E152961F99}" srcId="{CAB444F5-44BE-4D41-B258-0388B06D46A2}" destId="{3601E83D-4C61-4529-A322-E6640433A656}" srcOrd="2" destOrd="0" parTransId="{BFDB0F55-335D-4BDA-9F0E-E754B7F0520D}" sibTransId="{AA9A37A7-9121-4031-83BD-028F4C9B961A}"/>
    <dgm:cxn modelId="{7D6D0580-63C4-4E2B-A7E0-8E9EDC16FD6A}" type="presOf" srcId="{6F28B3F2-DC2D-4329-B2AB-8F9B3A8F7F5E}" destId="{8DE2A33A-C474-44BC-90DE-D97C6F0050C7}" srcOrd="0" destOrd="0" presId="urn:microsoft.com/office/officeart/2005/8/layout/default"/>
    <dgm:cxn modelId="{B82AC99D-1DFD-48AB-8AC5-7AC26D77E6E5}" type="presOf" srcId="{3601E83D-4C61-4529-A322-E6640433A656}" destId="{613CAF81-98C9-460B-93A7-FA0EF55AF441}" srcOrd="0" destOrd="0" presId="urn:microsoft.com/office/officeart/2005/8/layout/default"/>
    <dgm:cxn modelId="{13E43C9E-1369-4F38-A86D-564D430F55C6}" type="presOf" srcId="{D92FA65D-112A-430D-A309-D7DC0970C051}" destId="{7DF5D4FE-8DF2-4A12-83A0-A896C896CC72}" srcOrd="0" destOrd="0" presId="urn:microsoft.com/office/officeart/2005/8/layout/default"/>
    <dgm:cxn modelId="{9B6ABCAF-1C60-4C8A-B0B8-A6F55A448B2B}" srcId="{CAB444F5-44BE-4D41-B258-0388B06D46A2}" destId="{6F28B3F2-DC2D-4329-B2AB-8F9B3A8F7F5E}" srcOrd="3" destOrd="0" parTransId="{4BC4FF68-FD1A-45E8-AAE6-4EBA2D80092F}" sibTransId="{BF094C1D-35B6-43F6-BE92-EE749756B32F}"/>
    <dgm:cxn modelId="{D6CCCDC8-7118-49A9-99A1-8938A374042F}" srcId="{CAB444F5-44BE-4D41-B258-0388B06D46A2}" destId="{28B76297-8EFF-4ADF-8EFF-A5DE5FA346E2}" srcOrd="1" destOrd="0" parTransId="{C64DC900-1DCF-4229-A3CA-2347A1AB119C}" sibTransId="{FE3CE5F1-2023-4789-908A-4B773B9A1ABC}"/>
    <dgm:cxn modelId="{5BAB9BD6-2C4B-4273-B2E9-C2FBF23459F7}" srcId="{CAB444F5-44BE-4D41-B258-0388B06D46A2}" destId="{D349E55A-330B-4F28-BFE5-1BB0C3CE14E6}" srcOrd="5" destOrd="0" parTransId="{2F25423C-C44F-4AA4-9C78-04D1501B4A1C}" sibTransId="{4C96E817-40E3-488B-903D-6E6054AFBB9B}"/>
    <dgm:cxn modelId="{57BDE6DD-9329-4B22-8EA6-BC78A00EFA02}" type="presOf" srcId="{D349E55A-330B-4F28-BFE5-1BB0C3CE14E6}" destId="{FFEFBC24-6185-4095-A500-EF3ADF5DE17C}" srcOrd="0" destOrd="0" presId="urn:microsoft.com/office/officeart/2005/8/layout/default"/>
    <dgm:cxn modelId="{713DB09C-E67E-43E4-944B-B6569E3BE14A}" type="presParOf" srcId="{DDA483CD-46ED-456C-9804-EE4624353E94}" destId="{7DF5D4FE-8DF2-4A12-83A0-A896C896CC72}" srcOrd="0" destOrd="0" presId="urn:microsoft.com/office/officeart/2005/8/layout/default"/>
    <dgm:cxn modelId="{7439B658-55A8-4272-BB86-3A9D9908D007}" type="presParOf" srcId="{DDA483CD-46ED-456C-9804-EE4624353E94}" destId="{B3E1D0CE-8452-4120-B241-E76FAA5736A1}" srcOrd="1" destOrd="0" presId="urn:microsoft.com/office/officeart/2005/8/layout/default"/>
    <dgm:cxn modelId="{3AA93AC8-0977-42CD-A407-85326824EF85}" type="presParOf" srcId="{DDA483CD-46ED-456C-9804-EE4624353E94}" destId="{4F7CFDEF-7086-4147-B0D6-BB11B8C63B96}" srcOrd="2" destOrd="0" presId="urn:microsoft.com/office/officeart/2005/8/layout/default"/>
    <dgm:cxn modelId="{8517364A-232B-4D1A-8A19-71ED49E47301}" type="presParOf" srcId="{DDA483CD-46ED-456C-9804-EE4624353E94}" destId="{AF2DE4B3-B3CD-4757-BA01-103146594D56}" srcOrd="3" destOrd="0" presId="urn:microsoft.com/office/officeart/2005/8/layout/default"/>
    <dgm:cxn modelId="{56C4F4DC-1177-485D-9894-D2CE9BAA72F8}" type="presParOf" srcId="{DDA483CD-46ED-456C-9804-EE4624353E94}" destId="{613CAF81-98C9-460B-93A7-FA0EF55AF441}" srcOrd="4" destOrd="0" presId="urn:microsoft.com/office/officeart/2005/8/layout/default"/>
    <dgm:cxn modelId="{71A74608-1759-44E7-A03E-FF4A0438CD3B}" type="presParOf" srcId="{DDA483CD-46ED-456C-9804-EE4624353E94}" destId="{EEDCDF9F-FD5C-4725-AC15-D0FA38F1E929}" srcOrd="5" destOrd="0" presId="urn:microsoft.com/office/officeart/2005/8/layout/default"/>
    <dgm:cxn modelId="{C8C1D1E4-6225-4897-B36B-DD0577F1364E}" type="presParOf" srcId="{DDA483CD-46ED-456C-9804-EE4624353E94}" destId="{8DE2A33A-C474-44BC-90DE-D97C6F0050C7}" srcOrd="6" destOrd="0" presId="urn:microsoft.com/office/officeart/2005/8/layout/default"/>
    <dgm:cxn modelId="{D26FC7E3-799E-4DAA-9142-99A7060F15BE}" type="presParOf" srcId="{DDA483CD-46ED-456C-9804-EE4624353E94}" destId="{9180F6AC-51D8-4E60-925C-DD3EAB2E890A}" srcOrd="7" destOrd="0" presId="urn:microsoft.com/office/officeart/2005/8/layout/default"/>
    <dgm:cxn modelId="{384F7B13-AC7E-42B9-92F3-61283AF0253B}" type="presParOf" srcId="{DDA483CD-46ED-456C-9804-EE4624353E94}" destId="{A98299C6-563E-4C63-8911-9AE3E30887FD}" srcOrd="8" destOrd="0" presId="urn:microsoft.com/office/officeart/2005/8/layout/default"/>
    <dgm:cxn modelId="{36AACDB4-F38F-4AB6-BB51-F0BB9615B6F8}" type="presParOf" srcId="{DDA483CD-46ED-456C-9804-EE4624353E94}" destId="{76399428-609A-4DC9-A6C7-C033492298E3}" srcOrd="9" destOrd="0" presId="urn:microsoft.com/office/officeart/2005/8/layout/default"/>
    <dgm:cxn modelId="{39036136-39C9-4D13-808D-D9F0995F3ADB}" type="presParOf" srcId="{DDA483CD-46ED-456C-9804-EE4624353E94}" destId="{FFEFBC24-6185-4095-A500-EF3ADF5DE17C}"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F5D4FE-8DF2-4A12-83A0-A896C896CC72}">
      <dsp:nvSpPr>
        <dsp:cNvPr id="0" name=""/>
        <dsp:cNvSpPr/>
      </dsp:nvSpPr>
      <dsp:spPr>
        <a:xfrm>
          <a:off x="0" y="280491"/>
          <a:ext cx="2795984" cy="167759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glow rad="228600">
            <a:schemeClr val="accent4">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Profit MTD </a:t>
          </a:r>
        </a:p>
        <a:p>
          <a:pPr marL="0" lvl="0" indent="0" algn="ctr" defTabSz="889000">
            <a:lnSpc>
              <a:spcPct val="90000"/>
            </a:lnSpc>
            <a:spcBef>
              <a:spcPct val="0"/>
            </a:spcBef>
            <a:spcAft>
              <a:spcPct val="35000"/>
            </a:spcAft>
            <a:buNone/>
          </a:pPr>
          <a:r>
            <a:rPr lang="en-US" sz="2000" kern="1200" dirty="0"/>
            <a:t>$4,522,687</a:t>
          </a:r>
          <a:endParaRPr lang="en-NG" sz="2000" kern="1200" dirty="0"/>
        </a:p>
      </dsp:txBody>
      <dsp:txXfrm>
        <a:off x="0" y="280491"/>
        <a:ext cx="2795984" cy="1677590"/>
      </dsp:txXfrm>
    </dsp:sp>
    <dsp:sp modelId="{4F7CFDEF-7086-4147-B0D6-BB11B8C63B96}">
      <dsp:nvSpPr>
        <dsp:cNvPr id="0" name=""/>
        <dsp:cNvSpPr/>
      </dsp:nvSpPr>
      <dsp:spPr>
        <a:xfrm>
          <a:off x="3075582" y="280491"/>
          <a:ext cx="2795984" cy="167759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glow rad="228600">
            <a:schemeClr val="accent4">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Revenue MTD $22,167,002</a:t>
          </a:r>
          <a:endParaRPr lang="en-NG" sz="2000" kern="1200" dirty="0"/>
        </a:p>
      </dsp:txBody>
      <dsp:txXfrm>
        <a:off x="3075582" y="280491"/>
        <a:ext cx="2795984" cy="1677590"/>
      </dsp:txXfrm>
    </dsp:sp>
    <dsp:sp modelId="{613CAF81-98C9-460B-93A7-FA0EF55AF441}">
      <dsp:nvSpPr>
        <dsp:cNvPr id="0" name=""/>
        <dsp:cNvSpPr/>
      </dsp:nvSpPr>
      <dsp:spPr>
        <a:xfrm>
          <a:off x="6027862" y="280491"/>
          <a:ext cx="2795984" cy="167759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glow rad="228600">
            <a:schemeClr val="accent4">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Production cost</a:t>
          </a:r>
        </a:p>
        <a:p>
          <a:pPr marL="0" lvl="0" indent="0" algn="ctr" defTabSz="889000">
            <a:lnSpc>
              <a:spcPct val="90000"/>
            </a:lnSpc>
            <a:spcBef>
              <a:spcPct val="0"/>
            </a:spcBef>
            <a:spcAft>
              <a:spcPct val="35000"/>
            </a:spcAft>
            <a:buNone/>
          </a:pPr>
          <a:r>
            <a:rPr lang="en-US" sz="2000" kern="1200" dirty="0"/>
            <a:t>$4M </a:t>
          </a:r>
          <a:endParaRPr lang="en-NG" sz="2000" kern="1200" dirty="0"/>
        </a:p>
      </dsp:txBody>
      <dsp:txXfrm>
        <a:off x="6027862" y="280491"/>
        <a:ext cx="2795984" cy="1677590"/>
      </dsp:txXfrm>
    </dsp:sp>
    <dsp:sp modelId="{8DE2A33A-C474-44BC-90DE-D97C6F0050C7}">
      <dsp:nvSpPr>
        <dsp:cNvPr id="0" name=""/>
        <dsp:cNvSpPr/>
      </dsp:nvSpPr>
      <dsp:spPr>
        <a:xfrm>
          <a:off x="0" y="2237680"/>
          <a:ext cx="2795984" cy="167759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glow rad="228600">
            <a:schemeClr val="accent4">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Total Profit</a:t>
          </a:r>
        </a:p>
        <a:p>
          <a:pPr marL="0" lvl="0" indent="0" algn="ctr" defTabSz="889000">
            <a:lnSpc>
              <a:spcPct val="90000"/>
            </a:lnSpc>
            <a:spcBef>
              <a:spcPct val="0"/>
            </a:spcBef>
            <a:spcAft>
              <a:spcPct val="35000"/>
            </a:spcAft>
            <a:buNone/>
          </a:pPr>
          <a:r>
            <a:rPr lang="en-US" sz="2000" kern="1200" dirty="0"/>
            <a:t>$53M</a:t>
          </a:r>
          <a:endParaRPr lang="en-NG" sz="2000" kern="1200" dirty="0"/>
        </a:p>
      </dsp:txBody>
      <dsp:txXfrm>
        <a:off x="0" y="2237680"/>
        <a:ext cx="2795984" cy="1677590"/>
      </dsp:txXfrm>
    </dsp:sp>
    <dsp:sp modelId="{A98299C6-563E-4C63-8911-9AE3E30887FD}">
      <dsp:nvSpPr>
        <dsp:cNvPr id="0" name=""/>
        <dsp:cNvSpPr/>
      </dsp:nvSpPr>
      <dsp:spPr>
        <a:xfrm>
          <a:off x="3075582" y="2237680"/>
          <a:ext cx="2795984" cy="167759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glow rad="228600">
            <a:schemeClr val="accent4">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Total Revenue</a:t>
          </a:r>
        </a:p>
        <a:p>
          <a:pPr marL="0" lvl="0" indent="0" algn="ctr" defTabSz="889000">
            <a:lnSpc>
              <a:spcPct val="90000"/>
            </a:lnSpc>
            <a:spcBef>
              <a:spcPct val="0"/>
            </a:spcBef>
            <a:spcAft>
              <a:spcPct val="35000"/>
            </a:spcAft>
            <a:buNone/>
          </a:pPr>
          <a:r>
            <a:rPr lang="en-US" sz="2000" kern="1200" dirty="0"/>
            <a:t>$252M</a:t>
          </a:r>
          <a:endParaRPr lang="en-NG" sz="2000" kern="1200" dirty="0"/>
        </a:p>
      </dsp:txBody>
      <dsp:txXfrm>
        <a:off x="3075582" y="2237680"/>
        <a:ext cx="2795984" cy="1677590"/>
      </dsp:txXfrm>
    </dsp:sp>
    <dsp:sp modelId="{FFEFBC24-6185-4095-A500-EF3ADF5DE17C}">
      <dsp:nvSpPr>
        <dsp:cNvPr id="0" name=""/>
        <dsp:cNvSpPr/>
      </dsp:nvSpPr>
      <dsp:spPr>
        <a:xfrm>
          <a:off x="6151165" y="2237680"/>
          <a:ext cx="2795984" cy="167759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glow rad="228600">
            <a:schemeClr val="accent4">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Total Qty Sold</a:t>
          </a:r>
        </a:p>
        <a:p>
          <a:pPr marL="0" lvl="0" indent="0" algn="ctr" defTabSz="889000">
            <a:lnSpc>
              <a:spcPct val="90000"/>
            </a:lnSpc>
            <a:spcBef>
              <a:spcPct val="0"/>
            </a:spcBef>
            <a:spcAft>
              <a:spcPct val="35000"/>
            </a:spcAft>
            <a:buNone/>
          </a:pPr>
          <a:r>
            <a:rPr lang="en-US" sz="2000" kern="1200" dirty="0"/>
            <a:t>501K</a:t>
          </a:r>
          <a:endParaRPr lang="en-NG" sz="2000" kern="1200" dirty="0"/>
        </a:p>
      </dsp:txBody>
      <dsp:txXfrm>
        <a:off x="6151165" y="2237680"/>
        <a:ext cx="2795984" cy="167759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drawing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image" Target="../media/image6.jpg"/></Relationships>
</file>

<file path=ppt/drawings/drawing1.xml><?xml version="1.0" encoding="utf-8"?>
<c:userShapes xmlns:c="http://schemas.openxmlformats.org/drawingml/2006/chart">
  <cdr:relSizeAnchor xmlns:cdr="http://schemas.openxmlformats.org/drawingml/2006/chartDrawing">
    <cdr:from>
      <cdr:x>0</cdr:x>
      <cdr:y>0</cdr:y>
    </cdr:from>
    <cdr:to>
      <cdr:x>1</cdr:x>
      <cdr:y>1</cdr:y>
    </cdr:to>
    <cdr:pic>
      <cdr:nvPicPr>
        <cdr:cNvPr id="9" name="Picture 8">
          <a:extLst xmlns:a="http://schemas.openxmlformats.org/drawingml/2006/main">
            <a:ext uri="{FF2B5EF4-FFF2-40B4-BE49-F238E27FC236}">
              <a16:creationId xmlns:a16="http://schemas.microsoft.com/office/drawing/2014/main" id="{8ACDC2D7-F512-E5AF-DA37-DF93CEE01C2E}"/>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duotone>
            <a:schemeClr val="accent4">
              <a:shade val="45000"/>
              <a:satMod val="135000"/>
            </a:schemeClr>
            <a:prstClr val="white"/>
          </a:duotone>
          <a:extLst>
            <a:ext uri="{28A0092B-C50C-407E-A947-70E740481C1C}">
              <a14:useLocalDpi xmlns:a14="http://schemas.microsoft.com/office/drawing/2010/main" val="0"/>
            </a:ext>
          </a:extLst>
        </a:blip>
        <a:stretch xmlns:a="http://schemas.openxmlformats.org/drawingml/2006/main">
          <a:fillRect/>
        </a:stretch>
      </cdr:blipFill>
      <cdr:spPr>
        <a:xfrm xmlns:a="http://schemas.openxmlformats.org/drawingml/2006/main">
          <a:off x="0" y="0"/>
          <a:ext cx="4736955" cy="2445250"/>
        </a:xfrm>
        <a:prstGeom xmlns:a="http://schemas.openxmlformats.org/drawingml/2006/main" prst="rect">
          <a:avLst/>
        </a:prstGeom>
        <a:blipFill xmlns:a="http://schemas.openxmlformats.org/drawingml/2006/main">
          <a:blip xmlns:r="http://schemas.openxmlformats.org/officeDocument/2006/relationships" r:embed="rId2">
            <a:duotone>
              <a:schemeClr val="accent4">
                <a:shade val="45000"/>
                <a:satMod val="135000"/>
              </a:schemeClr>
              <a:prstClr val="white"/>
            </a:duotone>
          </a:blip>
          <a:tile tx="0" ty="0" sx="100000" sy="100000" flip="none" algn="tl"/>
        </a:blipFill>
        <a:ln xmlns:a="http://schemas.openxmlformats.org/drawingml/2006/main">
          <a:noFill/>
        </a:ln>
      </cdr:spPr>
    </cdr:pic>
  </cdr:relSizeAnchor>
</c:userShapes>
</file>

<file path=ppt/media/hdphoto1.wdp>
</file>

<file path=ppt/media/image1.jpeg>
</file>

<file path=ppt/media/image10.jpg>
</file>

<file path=ppt/media/image11.jpg>
</file>

<file path=ppt/media/image12.png>
</file>

<file path=ppt/media/image13.jpg>
</file>

<file path=ppt/media/image14.jpg>
</file>

<file path=ppt/media/image15.jpg>
</file>

<file path=ppt/media/image16.tmp>
</file>

<file path=ppt/media/image17.png>
</file>

<file path=ppt/media/image18.tmp>
</file>

<file path=ppt/media/image19.tmp>
</file>

<file path=ppt/media/image2.png>
</file>

<file path=ppt/media/image3.png>
</file>

<file path=ppt/media/image4.png>
</file>

<file path=ppt/media/image5.png>
</file>

<file path=ppt/media/image6.jpg>
</file>

<file path=ppt/media/image7.jpe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3910743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DAFC20-471B-407B-B2BC-5FCE537B948A}" type="datetimeFigureOut">
              <a:rPr lang="en-NG" smtClean="0"/>
              <a:t>16/09/2024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1902075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5453560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80674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28053685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4"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27909987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4"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34042152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1202134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1601758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1616237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23008496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DAFC20-471B-407B-B2BC-5FCE537B948A}" type="datetimeFigureOut">
              <a:rPr lang="en-NG" smtClean="0"/>
              <a:t>16/09/2024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340609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DAFC20-471B-407B-B2BC-5FCE537B948A}" type="datetimeFigureOut">
              <a:rPr lang="en-NG" smtClean="0"/>
              <a:t>16/09/2024</a:t>
            </a:fld>
            <a:endParaRPr lang="en-NG"/>
          </a:p>
        </p:txBody>
      </p:sp>
      <p:sp>
        <p:nvSpPr>
          <p:cNvPr id="8" name="Footer Placeholder 7"/>
          <p:cNvSpPr>
            <a:spLocks noGrp="1"/>
          </p:cNvSpPr>
          <p:nvPr>
            <p:ph type="ftr" sz="quarter" idx="11"/>
          </p:nvPr>
        </p:nvSpPr>
        <p:spPr/>
        <p:txBody>
          <a:bodyPr/>
          <a:lstStyle/>
          <a:p>
            <a:endParaRPr lang="en-NG"/>
          </a:p>
        </p:txBody>
      </p:sp>
      <p:sp>
        <p:nvSpPr>
          <p:cNvPr id="9" name="Slide Number Placeholder 8"/>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436130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3"/>
          <p:cNvSpPr>
            <a:spLocks noGrp="1"/>
          </p:cNvSpPr>
          <p:nvPr>
            <p:ph type="ftr" sz="quarter" idx="11"/>
          </p:nvPr>
        </p:nvSpPr>
        <p:spPr/>
        <p:txBody>
          <a:bodyPr/>
          <a:lstStyle/>
          <a:p>
            <a:endParaRPr lang="en-NG"/>
          </a:p>
        </p:txBody>
      </p:sp>
      <p:sp>
        <p:nvSpPr>
          <p:cNvPr id="6" name="Slide Number Placeholder 4"/>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2616948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2"/>
          <p:cNvSpPr>
            <a:spLocks noGrp="1"/>
          </p:cNvSpPr>
          <p:nvPr>
            <p:ph type="ftr" sz="quarter" idx="11"/>
          </p:nvPr>
        </p:nvSpPr>
        <p:spPr/>
        <p:txBody>
          <a:bodyPr/>
          <a:lstStyle/>
          <a:p>
            <a:endParaRPr lang="en-NG"/>
          </a:p>
        </p:txBody>
      </p:sp>
      <p:sp>
        <p:nvSpPr>
          <p:cNvPr id="6" name="Slide Number Placeholder 3"/>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3617730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4DAFC20-471B-407B-B2BC-5FCE537B948A}" type="datetimeFigureOut">
              <a:rPr lang="en-NG" smtClean="0"/>
              <a:t>16/09/2024</a:t>
            </a:fld>
            <a:endParaRPr lang="en-NG"/>
          </a:p>
        </p:txBody>
      </p:sp>
      <p:sp>
        <p:nvSpPr>
          <p:cNvPr id="5" name="Footer Placeholder 5"/>
          <p:cNvSpPr>
            <a:spLocks noGrp="1"/>
          </p:cNvSpPr>
          <p:nvPr>
            <p:ph type="ftr" sz="quarter" idx="11"/>
          </p:nvPr>
        </p:nvSpPr>
        <p:spPr/>
        <p:txBody>
          <a:bodyPr/>
          <a:lstStyle/>
          <a:p>
            <a:endParaRPr lang="en-NG"/>
          </a:p>
        </p:txBody>
      </p:sp>
      <p:sp>
        <p:nvSpPr>
          <p:cNvPr id="6" name="Slide Number Placeholder 6"/>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3329847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DAFC20-471B-407B-B2BC-5FCE537B948A}" type="datetimeFigureOut">
              <a:rPr lang="en-NG" smtClean="0"/>
              <a:t>16/09/2024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3B750709-28BC-4CD9-9CCF-31309653D8BC}" type="slidenum">
              <a:rPr lang="en-NG" smtClean="0"/>
              <a:t>‹#›</a:t>
            </a:fld>
            <a:endParaRPr lang="en-NG"/>
          </a:p>
        </p:txBody>
      </p:sp>
    </p:spTree>
    <p:extLst>
      <p:ext uri="{BB962C8B-B14F-4D97-AF65-F5344CB8AC3E}">
        <p14:creationId xmlns:p14="http://schemas.microsoft.com/office/powerpoint/2010/main" val="35703196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4DAFC20-471B-407B-B2BC-5FCE537B948A}" type="datetimeFigureOut">
              <a:rPr lang="en-NG" smtClean="0"/>
              <a:t>16/09/2024</a:t>
            </a:fld>
            <a:endParaRPr lang="en-NG"/>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NG"/>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B750709-28BC-4CD9-9CCF-31309653D8BC}" type="slidenum">
              <a:rPr lang="en-NG" smtClean="0"/>
              <a:t>‹#›</a:t>
            </a:fld>
            <a:endParaRPr lang="en-NG"/>
          </a:p>
        </p:txBody>
      </p:sp>
    </p:spTree>
    <p:extLst>
      <p:ext uri="{BB962C8B-B14F-4D97-AF65-F5344CB8AC3E}">
        <p14:creationId xmlns:p14="http://schemas.microsoft.com/office/powerpoint/2010/main" val="1656446946"/>
      </p:ext>
    </p:extLst>
  </p:cSld>
  <p:clrMap bg1="dk1" tx1="lt1" bg2="dk2" tx2="lt2" accent1="accent1" accent2="accent2" accent3="accent3" accent4="accent4" accent5="accent5" accent6="accent6" hlink="hlink" folHlink="folHlink"/>
  <p:sldLayoutIdLst>
    <p:sldLayoutId id="2147484096" r:id="rId1"/>
    <p:sldLayoutId id="2147484097" r:id="rId2"/>
    <p:sldLayoutId id="2147484098" r:id="rId3"/>
    <p:sldLayoutId id="2147484099" r:id="rId4"/>
    <p:sldLayoutId id="2147484100" r:id="rId5"/>
    <p:sldLayoutId id="2147484101" r:id="rId6"/>
    <p:sldLayoutId id="2147484102" r:id="rId7"/>
    <p:sldLayoutId id="2147484103" r:id="rId8"/>
    <p:sldLayoutId id="2147484104" r:id="rId9"/>
    <p:sldLayoutId id="2147484105" r:id="rId10"/>
    <p:sldLayoutId id="2147484106" r:id="rId11"/>
    <p:sldLayoutId id="2147484107" r:id="rId12"/>
    <p:sldLayoutId id="2147484108" r:id="rId13"/>
    <p:sldLayoutId id="2147484109" r:id="rId14"/>
    <p:sldLayoutId id="2147484110" r:id="rId15"/>
    <p:sldLayoutId id="2147484111" r:id="rId16"/>
    <p:sldLayoutId id="2147484112"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6.tmp"/><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6B657-08FD-40F6-BEA2-24FC24A98BE5}"/>
              </a:ext>
            </a:extLst>
          </p:cNvPr>
          <p:cNvSpPr>
            <a:spLocks noGrp="1"/>
          </p:cNvSpPr>
          <p:nvPr>
            <p:ph type="ctrTitle"/>
          </p:nvPr>
        </p:nvSpPr>
        <p:spPr/>
        <p:txBody>
          <a:bodyPr>
            <a:normAutofit/>
          </a:bodyPr>
          <a:lstStyle/>
          <a:p>
            <a:pPr algn="ctr"/>
            <a:r>
              <a:rPr lang="en-US" sz="6000" b="1" dirty="0">
                <a:solidFill>
                  <a:schemeClr val="tx1"/>
                </a:solidFill>
              </a:rPr>
              <a:t>POWER BI CAPSTONE</a:t>
            </a:r>
            <a:br>
              <a:rPr lang="en-US" sz="6000" b="1" dirty="0">
                <a:solidFill>
                  <a:schemeClr val="tx1"/>
                </a:solidFill>
              </a:rPr>
            </a:br>
            <a:r>
              <a:rPr lang="en-US" sz="6000" b="1" dirty="0">
                <a:solidFill>
                  <a:schemeClr val="tx1"/>
                </a:solidFill>
              </a:rPr>
              <a:t>PROJECT</a:t>
            </a:r>
            <a:endParaRPr lang="en-NG" sz="6000" b="1" dirty="0">
              <a:solidFill>
                <a:schemeClr val="tx1"/>
              </a:solidFill>
            </a:endParaRPr>
          </a:p>
        </p:txBody>
      </p:sp>
      <p:sp>
        <p:nvSpPr>
          <p:cNvPr id="3" name="Subtitle 2">
            <a:extLst>
              <a:ext uri="{FF2B5EF4-FFF2-40B4-BE49-F238E27FC236}">
                <a16:creationId xmlns:a16="http://schemas.microsoft.com/office/drawing/2014/main" id="{E7A201F2-AD12-4E2F-B9AB-4071A5CBE4D9}"/>
              </a:ext>
            </a:extLst>
          </p:cNvPr>
          <p:cNvSpPr>
            <a:spLocks noGrp="1"/>
          </p:cNvSpPr>
          <p:nvPr>
            <p:ph type="subTitle" idx="1"/>
          </p:nvPr>
        </p:nvSpPr>
        <p:spPr/>
        <p:txBody>
          <a:bodyPr/>
          <a:lstStyle/>
          <a:p>
            <a:pPr algn="ctr"/>
            <a:r>
              <a:rPr lang="en-US" dirty="0"/>
              <a:t>      By Adeniyi Adeyemi</a:t>
            </a:r>
          </a:p>
          <a:p>
            <a:pPr algn="ctr"/>
            <a:r>
              <a:rPr lang="en-US" dirty="0"/>
              <a:t>    C24-05 DA EU</a:t>
            </a:r>
            <a:endParaRPr lang="en-NG" dirty="0"/>
          </a:p>
        </p:txBody>
      </p:sp>
    </p:spTree>
    <p:extLst>
      <p:ext uri="{BB962C8B-B14F-4D97-AF65-F5344CB8AC3E}">
        <p14:creationId xmlns:p14="http://schemas.microsoft.com/office/powerpoint/2010/main" val="536841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11C0A82-C827-D380-A383-F55077EB95E8}"/>
              </a:ext>
            </a:extLst>
          </p:cNvPr>
          <p:cNvSpPr>
            <a:spLocks noGrp="1"/>
          </p:cNvSpPr>
          <p:nvPr>
            <p:ph type="title"/>
          </p:nvPr>
        </p:nvSpPr>
        <p:spPr>
          <a:xfrm>
            <a:off x="751115" y="304800"/>
            <a:ext cx="3532759" cy="1034143"/>
          </a:xfrm>
        </p:spPr>
        <p:txBody>
          <a:bodyPr/>
          <a:lstStyle/>
          <a:p>
            <a:r>
              <a:rPr lang="en-US" sz="6000" dirty="0"/>
              <a:t>INSIGHTS</a:t>
            </a:r>
            <a:endParaRPr lang="en-NG" sz="6000" dirty="0"/>
          </a:p>
        </p:txBody>
      </p:sp>
      <p:pic>
        <p:nvPicPr>
          <p:cNvPr id="5" name="Content Placeholder 4">
            <a:extLst>
              <a:ext uri="{FF2B5EF4-FFF2-40B4-BE49-F238E27FC236}">
                <a16:creationId xmlns:a16="http://schemas.microsoft.com/office/drawing/2014/main" id="{13D8B01C-6A05-C2FF-7093-9C7859851F4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15354" y="936171"/>
            <a:ext cx="5522472" cy="3048000"/>
          </a:xfrm>
          <a:effectLst>
            <a:softEdge rad="127000"/>
          </a:effectLst>
        </p:spPr>
      </p:pic>
      <p:sp>
        <p:nvSpPr>
          <p:cNvPr id="9" name="Text Placeholder 8">
            <a:extLst>
              <a:ext uri="{FF2B5EF4-FFF2-40B4-BE49-F238E27FC236}">
                <a16:creationId xmlns:a16="http://schemas.microsoft.com/office/drawing/2014/main" id="{EDD644D4-08C0-25CE-7E1D-1B1A73D709E7}"/>
              </a:ext>
            </a:extLst>
          </p:cNvPr>
          <p:cNvSpPr>
            <a:spLocks noGrp="1"/>
          </p:cNvSpPr>
          <p:nvPr>
            <p:ph type="body" sz="half" idx="2"/>
          </p:nvPr>
        </p:nvSpPr>
        <p:spPr>
          <a:xfrm>
            <a:off x="751115" y="1338943"/>
            <a:ext cx="3804902" cy="4272279"/>
          </a:xfrm>
        </p:spPr>
        <p:txBody>
          <a:bodyPr>
            <a:normAutofit fontScale="85000" lnSpcReduction="10000"/>
          </a:bodyPr>
          <a:lstStyle/>
          <a:p>
            <a:pPr marL="285750" indent="-285750">
              <a:buClr>
                <a:schemeClr val="tx1"/>
              </a:buClr>
              <a:buFont typeface="Wingdings" panose="05000000000000000000" pitchFamily="2" charset="2"/>
              <a:buChar char="v"/>
            </a:pPr>
            <a:r>
              <a:rPr lang="en-US" sz="1800" dirty="0"/>
              <a:t>The first quarter had sensor having the highest average profit of 6.0k,Microchip comes 2</a:t>
            </a:r>
            <a:r>
              <a:rPr lang="en-US" sz="1800" baseline="30000" dirty="0"/>
              <a:t>nd</a:t>
            </a:r>
            <a:r>
              <a:rPr lang="en-US" sz="1800" dirty="0"/>
              <a:t>  with 4.7k and Robotics coming third pulling 3.8k.</a:t>
            </a:r>
          </a:p>
          <a:p>
            <a:pPr marL="285750" indent="-285750">
              <a:buClr>
                <a:schemeClr val="tx1"/>
              </a:buClr>
              <a:buFont typeface="Wingdings" panose="05000000000000000000" pitchFamily="2" charset="2"/>
              <a:buChar char="v"/>
            </a:pPr>
            <a:r>
              <a:rPr lang="en-US" sz="1800" dirty="0"/>
              <a:t> The 2</a:t>
            </a:r>
            <a:r>
              <a:rPr lang="en-US" sz="1800" baseline="30000" dirty="0"/>
              <a:t>nd</a:t>
            </a:r>
            <a:r>
              <a:rPr lang="en-US" sz="1800" dirty="0"/>
              <a:t> quarter had Robotics generated the highest average profit of 5.8k,sensor coming 2</a:t>
            </a:r>
            <a:r>
              <a:rPr lang="en-US" sz="1800" baseline="30000" dirty="0"/>
              <a:t>nd</a:t>
            </a:r>
            <a:r>
              <a:rPr lang="en-US" sz="1800" dirty="0"/>
              <a:t> and microchip third with 4.8k.</a:t>
            </a:r>
          </a:p>
          <a:p>
            <a:pPr marL="285750" indent="-285750">
              <a:buClr>
                <a:schemeClr val="tx1"/>
              </a:buClr>
              <a:buFont typeface="Wingdings" panose="05000000000000000000" pitchFamily="2" charset="2"/>
              <a:buChar char="v"/>
            </a:pPr>
            <a:r>
              <a:rPr lang="en-US" sz="1800" dirty="0"/>
              <a:t> The 3</a:t>
            </a:r>
            <a:r>
              <a:rPr lang="en-US" sz="1800" baseline="30000" dirty="0"/>
              <a:t>rd</a:t>
            </a:r>
            <a:r>
              <a:rPr lang="en-US" sz="1800" dirty="0"/>
              <a:t> quarter witnessed Robotics generating 6.5k as the highest average profit followed  by Microchip and the third is sensor</a:t>
            </a:r>
          </a:p>
          <a:p>
            <a:pPr marL="285750" indent="-285750">
              <a:buClr>
                <a:schemeClr val="tx1"/>
              </a:buClr>
              <a:buFont typeface="Wingdings" panose="05000000000000000000" pitchFamily="2" charset="2"/>
              <a:buChar char="v"/>
            </a:pPr>
            <a:r>
              <a:rPr lang="en-US" sz="1800" dirty="0"/>
              <a:t>In the 4</a:t>
            </a:r>
            <a:r>
              <a:rPr lang="en-US" sz="1800" baseline="30000" dirty="0"/>
              <a:t>th</a:t>
            </a:r>
            <a:r>
              <a:rPr lang="en-US" sz="1800" dirty="0"/>
              <a:t>quarter, Microchip had the highest average profit while </a:t>
            </a:r>
          </a:p>
          <a:p>
            <a:pPr>
              <a:buClr>
                <a:schemeClr val="tx1"/>
              </a:buClr>
            </a:pPr>
            <a:r>
              <a:rPr lang="en-US" sz="1800" dirty="0"/>
              <a:t>     both Robotics and sensor garnered </a:t>
            </a:r>
          </a:p>
          <a:p>
            <a:r>
              <a:rPr lang="en-US" sz="1800" dirty="0"/>
              <a:t>     the 2</a:t>
            </a:r>
            <a:r>
              <a:rPr lang="en-US" sz="1800" baseline="30000" dirty="0"/>
              <a:t>nd</a:t>
            </a:r>
            <a:r>
              <a:rPr lang="en-US" sz="1800" dirty="0"/>
              <a:t> highest average profit</a:t>
            </a:r>
            <a:endParaRPr lang="en-NG" sz="1800" dirty="0"/>
          </a:p>
        </p:txBody>
      </p:sp>
    </p:spTree>
    <p:extLst>
      <p:ext uri="{BB962C8B-B14F-4D97-AF65-F5344CB8AC3E}">
        <p14:creationId xmlns:p14="http://schemas.microsoft.com/office/powerpoint/2010/main" val="431106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499A89-B72B-2948-BB45-961287BB5EEB}"/>
              </a:ext>
            </a:extLst>
          </p:cNvPr>
          <p:cNvSpPr>
            <a:spLocks noGrp="1"/>
          </p:cNvSpPr>
          <p:nvPr>
            <p:ph type="title"/>
          </p:nvPr>
        </p:nvSpPr>
        <p:spPr/>
        <p:txBody>
          <a:bodyPr/>
          <a:lstStyle/>
          <a:p>
            <a:r>
              <a:rPr lang="en-US" sz="6000" dirty="0"/>
              <a:t>INSIGHTS</a:t>
            </a:r>
            <a:endParaRPr lang="en-NG" sz="6000" dirty="0"/>
          </a:p>
        </p:txBody>
      </p:sp>
      <p:pic>
        <p:nvPicPr>
          <p:cNvPr id="22" name="Content Placeholder 21">
            <a:extLst>
              <a:ext uri="{FF2B5EF4-FFF2-40B4-BE49-F238E27FC236}">
                <a16:creationId xmlns:a16="http://schemas.microsoft.com/office/drawing/2014/main" id="{11BCD6F2-1801-4F1E-5EB7-6F4D9E9B67F6}"/>
              </a:ext>
            </a:extLst>
          </p:cNvPr>
          <p:cNvPicPr>
            <a:picLocks noGrp="1" noChangeAspect="1"/>
          </p:cNvPicPr>
          <p:nvPr>
            <p:ph sz="half" idx="1"/>
          </p:nvPr>
        </p:nvPicPr>
        <p:blipFill>
          <a:blip r:embed="rId2"/>
          <a:stretch>
            <a:fillRect/>
          </a:stretch>
        </p:blipFill>
        <p:spPr>
          <a:xfrm>
            <a:off x="1103408" y="2677000"/>
            <a:ext cx="4395597" cy="2962913"/>
          </a:xfrm>
          <a:prstGeom prst="rect">
            <a:avLst/>
          </a:prstGeom>
        </p:spPr>
      </p:pic>
      <p:pic>
        <p:nvPicPr>
          <p:cNvPr id="19" name="Content Placeholder 18">
            <a:extLst>
              <a:ext uri="{FF2B5EF4-FFF2-40B4-BE49-F238E27FC236}">
                <a16:creationId xmlns:a16="http://schemas.microsoft.com/office/drawing/2014/main" id="{716C9F8F-F89A-0463-FC0D-A3AC75D0747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654675" y="2656461"/>
            <a:ext cx="4395788" cy="2999228"/>
          </a:xfrm>
        </p:spPr>
      </p:pic>
      <p:sp>
        <p:nvSpPr>
          <p:cNvPr id="7" name="Text Placeholder 6">
            <a:extLst>
              <a:ext uri="{FF2B5EF4-FFF2-40B4-BE49-F238E27FC236}">
                <a16:creationId xmlns:a16="http://schemas.microsoft.com/office/drawing/2014/main" id="{F4F94F08-C617-365B-FF2B-A9136FA2FD3A}"/>
              </a:ext>
            </a:extLst>
          </p:cNvPr>
          <p:cNvSpPr>
            <a:spLocks noGrp="1"/>
          </p:cNvSpPr>
          <p:nvPr>
            <p:ph type="body" idx="4294967295"/>
          </p:nvPr>
        </p:nvSpPr>
        <p:spPr>
          <a:xfrm>
            <a:off x="1103408" y="1531268"/>
            <a:ext cx="4395788" cy="901700"/>
          </a:xfrm>
        </p:spPr>
        <p:txBody>
          <a:bodyPr>
            <a:normAutofit fontScale="92500" lnSpcReduction="20000"/>
          </a:bodyPr>
          <a:lstStyle/>
          <a:p>
            <a:pPr marL="285750" indent="-285750">
              <a:buFont typeface="Wingdings" panose="05000000000000000000" pitchFamily="2" charset="2"/>
              <a:buChar char="Ø"/>
            </a:pPr>
            <a:r>
              <a:rPr lang="en-US" sz="1600" dirty="0"/>
              <a:t>Asia –</a:t>
            </a:r>
            <a:r>
              <a:rPr lang="en-US" sz="1500" dirty="0"/>
              <a:t>Pacific</a:t>
            </a:r>
            <a:r>
              <a:rPr lang="en-US" sz="1600" dirty="0"/>
              <a:t> has the highest total profit in Robotics with $18.9M pulling $33M in total revenue in Europe and $34M total revenue in Asia- Pacific.</a:t>
            </a:r>
            <a:endParaRPr lang="en-NG" sz="1600" dirty="0"/>
          </a:p>
        </p:txBody>
      </p:sp>
    </p:spTree>
    <p:extLst>
      <p:ext uri="{BB962C8B-B14F-4D97-AF65-F5344CB8AC3E}">
        <p14:creationId xmlns:p14="http://schemas.microsoft.com/office/powerpoint/2010/main" val="639459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499A89-B72B-2948-BB45-961287BB5EEB}"/>
              </a:ext>
            </a:extLst>
          </p:cNvPr>
          <p:cNvSpPr>
            <a:spLocks noGrp="1"/>
          </p:cNvSpPr>
          <p:nvPr>
            <p:ph type="title"/>
          </p:nvPr>
        </p:nvSpPr>
        <p:spPr>
          <a:xfrm>
            <a:off x="304801" y="304801"/>
            <a:ext cx="9746034" cy="1807028"/>
          </a:xfrm>
        </p:spPr>
        <p:txBody>
          <a:bodyPr/>
          <a:lstStyle/>
          <a:p>
            <a:r>
              <a:rPr lang="en-US" sz="6000" dirty="0"/>
              <a:t>INSIGHTS</a:t>
            </a:r>
            <a:endParaRPr lang="en-NG" sz="6000" dirty="0"/>
          </a:p>
        </p:txBody>
      </p:sp>
      <p:pic>
        <p:nvPicPr>
          <p:cNvPr id="14" name="Content Placeholder 13">
            <a:extLst>
              <a:ext uri="{FF2B5EF4-FFF2-40B4-BE49-F238E27FC236}">
                <a16:creationId xmlns:a16="http://schemas.microsoft.com/office/drawing/2014/main" id="{40548FBE-F560-4E70-ECBA-5C0B168B854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54970" y="2455070"/>
            <a:ext cx="4395787" cy="3661907"/>
          </a:xfrm>
          <a:scene3d>
            <a:camera prst="orthographicFront"/>
            <a:lightRig rig="threePt" dir="t"/>
          </a:scene3d>
          <a:sp3d>
            <a:bevelT prst="angle"/>
          </a:sp3d>
        </p:spPr>
      </p:pic>
      <p:pic>
        <p:nvPicPr>
          <p:cNvPr id="20" name="Content Placeholder 19">
            <a:extLst>
              <a:ext uri="{FF2B5EF4-FFF2-40B4-BE49-F238E27FC236}">
                <a16:creationId xmlns:a16="http://schemas.microsoft.com/office/drawing/2014/main" id="{9F3224F6-F30B-5E63-7F1F-737D47FA18B3}"/>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654675" y="2455070"/>
            <a:ext cx="4395788" cy="3661907"/>
          </a:xfrm>
          <a:scene3d>
            <a:camera prst="orthographicFront"/>
            <a:lightRig rig="threePt" dir="t"/>
          </a:scene3d>
          <a:sp3d>
            <a:bevelT prst="angle"/>
          </a:sp3d>
        </p:spPr>
      </p:pic>
      <p:sp>
        <p:nvSpPr>
          <p:cNvPr id="7" name="Text Placeholder 6">
            <a:extLst>
              <a:ext uri="{FF2B5EF4-FFF2-40B4-BE49-F238E27FC236}">
                <a16:creationId xmlns:a16="http://schemas.microsoft.com/office/drawing/2014/main" id="{F4F94F08-C617-365B-FF2B-A9136FA2FD3A}"/>
              </a:ext>
            </a:extLst>
          </p:cNvPr>
          <p:cNvSpPr>
            <a:spLocks noGrp="1"/>
          </p:cNvSpPr>
          <p:nvPr>
            <p:ph type="body" idx="4294967295"/>
          </p:nvPr>
        </p:nvSpPr>
        <p:spPr>
          <a:xfrm>
            <a:off x="304800" y="1400175"/>
            <a:ext cx="5682343" cy="885825"/>
          </a:xfrm>
        </p:spPr>
        <p:txBody>
          <a:bodyPr/>
          <a:lstStyle/>
          <a:p>
            <a:r>
              <a:rPr lang="en-US" sz="1600" dirty="0"/>
              <a:t>  USA brings in the highest Total profit of $12M followed by South-Korea with $11M and China being the third in total profit of $10M</a:t>
            </a:r>
            <a:endParaRPr lang="en-NG" sz="1600" dirty="0"/>
          </a:p>
        </p:txBody>
      </p:sp>
    </p:spTree>
    <p:extLst>
      <p:ext uri="{BB962C8B-B14F-4D97-AF65-F5344CB8AC3E}">
        <p14:creationId xmlns:p14="http://schemas.microsoft.com/office/powerpoint/2010/main" val="1421723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8EACDA-5343-0504-056D-B809DF7451A0}"/>
              </a:ext>
            </a:extLst>
          </p:cNvPr>
          <p:cNvSpPr>
            <a:spLocks noGrp="1"/>
          </p:cNvSpPr>
          <p:nvPr>
            <p:ph type="title"/>
          </p:nvPr>
        </p:nvSpPr>
        <p:spPr>
          <a:xfrm>
            <a:off x="632947" y="133958"/>
            <a:ext cx="9404723" cy="675853"/>
          </a:xfrm>
          <a:solidFill>
            <a:schemeClr val="accent1"/>
          </a:solidFill>
          <a:ln>
            <a:solidFill>
              <a:srgbClr val="FF0000"/>
            </a:solidFill>
          </a:ln>
          <a:effectLst>
            <a:glow rad="228600">
              <a:schemeClr val="accent1">
                <a:satMod val="175000"/>
                <a:alpha val="40000"/>
              </a:schemeClr>
            </a:glow>
          </a:effectLst>
          <a:scene3d>
            <a:camera prst="orthographicFront"/>
            <a:lightRig rig="threePt" dir="t"/>
          </a:scene3d>
          <a:sp3d>
            <a:bevelT w="152400" h="50800" prst="softRound"/>
          </a:sp3d>
        </p:spPr>
        <p:txBody>
          <a:bodyPr/>
          <a:lstStyle/>
          <a:p>
            <a:r>
              <a:rPr lang="en-US" dirty="0"/>
              <a:t>        RECOMMENDATIONS</a:t>
            </a:r>
            <a:br>
              <a:rPr lang="en-US" dirty="0"/>
            </a:br>
            <a:r>
              <a:rPr lang="en-US" dirty="0"/>
              <a:t> </a:t>
            </a:r>
            <a:r>
              <a:rPr lang="en-US" sz="1600" dirty="0"/>
              <a:t> </a:t>
            </a:r>
            <a:r>
              <a:rPr lang="en-US" dirty="0"/>
              <a:t>   </a:t>
            </a:r>
            <a:br>
              <a:rPr lang="en-US" dirty="0"/>
            </a:br>
            <a:r>
              <a:rPr lang="en-US" sz="1600" dirty="0"/>
              <a:t>  </a:t>
            </a:r>
            <a:br>
              <a:rPr lang="en-US" sz="1600" dirty="0"/>
            </a:br>
            <a:br>
              <a:rPr lang="en-US" sz="1600" dirty="0"/>
            </a:br>
            <a:br>
              <a:rPr lang="en-US" sz="1600" dirty="0"/>
            </a:br>
            <a:br>
              <a:rPr lang="en-US" dirty="0"/>
            </a:br>
            <a:br>
              <a:rPr lang="en-US" dirty="0"/>
            </a:br>
            <a:br>
              <a:rPr lang="en-US" dirty="0"/>
            </a:br>
            <a:br>
              <a:rPr lang="en-US" dirty="0"/>
            </a:br>
            <a:br>
              <a:rPr lang="en-US" dirty="0"/>
            </a:br>
            <a:r>
              <a:rPr lang="en-US" dirty="0"/>
              <a:t>              </a:t>
            </a:r>
            <a:br>
              <a:rPr lang="en-US" dirty="0"/>
            </a:br>
            <a:br>
              <a:rPr lang="en-US" dirty="0"/>
            </a:br>
            <a:br>
              <a:rPr lang="en-US" dirty="0"/>
            </a:br>
            <a:br>
              <a:rPr lang="en-US" dirty="0"/>
            </a:br>
            <a:br>
              <a:rPr lang="en-US" dirty="0"/>
            </a:br>
            <a:br>
              <a:rPr lang="en-US" dirty="0"/>
            </a:br>
            <a:br>
              <a:rPr lang="en-US" dirty="0"/>
            </a:br>
            <a:br>
              <a:rPr lang="en-US" dirty="0"/>
            </a:br>
            <a:r>
              <a:rPr lang="en-US" dirty="0"/>
              <a:t>h</a:t>
            </a:r>
            <a:br>
              <a:rPr lang="en-US" dirty="0"/>
            </a:br>
            <a:br>
              <a:rPr lang="en-US" dirty="0"/>
            </a:br>
            <a:br>
              <a:rPr lang="en-US" dirty="0"/>
            </a:br>
            <a:r>
              <a:rPr lang="en-US" dirty="0"/>
              <a:t> </a:t>
            </a:r>
            <a:endParaRPr lang="en-NG" dirty="0"/>
          </a:p>
        </p:txBody>
      </p:sp>
      <p:sp>
        <p:nvSpPr>
          <p:cNvPr id="11" name="Text Placeholder 10">
            <a:extLst>
              <a:ext uri="{FF2B5EF4-FFF2-40B4-BE49-F238E27FC236}">
                <a16:creationId xmlns:a16="http://schemas.microsoft.com/office/drawing/2014/main" id="{96CA7F0E-B4F5-613E-79FB-4EC0D57EDECF}"/>
              </a:ext>
            </a:extLst>
          </p:cNvPr>
          <p:cNvSpPr>
            <a:spLocks noGrp="1"/>
          </p:cNvSpPr>
          <p:nvPr>
            <p:ph type="body" idx="1"/>
          </p:nvPr>
        </p:nvSpPr>
        <p:spPr>
          <a:xfrm>
            <a:off x="632947" y="933047"/>
            <a:ext cx="3169235" cy="477569"/>
          </a:xfrm>
        </p:spPr>
        <p:txBody>
          <a:bodyPr/>
          <a:lstStyle/>
          <a:p>
            <a:pPr>
              <a:buClr>
                <a:schemeClr val="tx1"/>
              </a:buClr>
              <a:buSzPct val="70000"/>
            </a:pPr>
            <a:r>
              <a:rPr lang="en-US" sz="1600" b="1" cap="none" dirty="0">
                <a:solidFill>
                  <a:schemeClr val="tx1"/>
                </a:solidFill>
                <a:latin typeface="Comic Sans MS" panose="030F0702030302020204" pitchFamily="66" charset="0"/>
              </a:rPr>
              <a:t>Sales Performance Analysis</a:t>
            </a:r>
          </a:p>
        </p:txBody>
      </p:sp>
      <p:sp>
        <p:nvSpPr>
          <p:cNvPr id="14" name="Text Placeholder 13">
            <a:extLst>
              <a:ext uri="{FF2B5EF4-FFF2-40B4-BE49-F238E27FC236}">
                <a16:creationId xmlns:a16="http://schemas.microsoft.com/office/drawing/2014/main" id="{0D0F3D78-2514-0DD5-2E88-19796B9CC30D}"/>
              </a:ext>
            </a:extLst>
          </p:cNvPr>
          <p:cNvSpPr>
            <a:spLocks noGrp="1"/>
          </p:cNvSpPr>
          <p:nvPr>
            <p:ph type="body" sz="half" idx="15"/>
          </p:nvPr>
        </p:nvSpPr>
        <p:spPr>
          <a:xfrm>
            <a:off x="793356" y="1509311"/>
            <a:ext cx="2927350" cy="4605049"/>
          </a:xfrm>
        </p:spPr>
        <p:txBody>
          <a:bodyPr>
            <a:normAutofit fontScale="55000" lnSpcReduction="20000"/>
          </a:bodyPr>
          <a:lstStyle/>
          <a:p>
            <a:pPr marL="285750" indent="-285750">
              <a:buClr>
                <a:schemeClr val="tx1"/>
              </a:buClr>
              <a:buFont typeface="Wingdings" panose="05000000000000000000" pitchFamily="2" charset="2"/>
              <a:buChar char="Ø"/>
            </a:pPr>
            <a:endParaRPr lang="en-US" sz="1600" dirty="0"/>
          </a:p>
          <a:p>
            <a:pPr marL="285750" indent="-285750">
              <a:buClr>
                <a:schemeClr val="tx1"/>
              </a:buClr>
              <a:buFont typeface="Wingdings" panose="05000000000000000000" pitchFamily="2" charset="2"/>
              <a:buChar char="Ø"/>
            </a:pPr>
            <a:r>
              <a:rPr lang="en-US" sz="2600" dirty="0"/>
              <a:t>Microchip should be encouraged to be produced more as it has the highest revenue in Product category</a:t>
            </a:r>
          </a:p>
          <a:p>
            <a:pPr marL="285750" indent="-285750">
              <a:buClr>
                <a:schemeClr val="tx1"/>
              </a:buClr>
              <a:buFont typeface="Wingdings" panose="05000000000000000000" pitchFamily="2" charset="2"/>
              <a:buChar char="Ø"/>
            </a:pPr>
            <a:r>
              <a:rPr lang="en-US" sz="2600" dirty="0"/>
              <a:t>Product name 1315 should be produced more as the production cost is the least in the Top 3 most expensive product to produce leading to the highest total profit by product name,</a:t>
            </a:r>
          </a:p>
          <a:p>
            <a:pPr marL="285750" indent="-285750">
              <a:buClr>
                <a:schemeClr val="tx1"/>
              </a:buClr>
              <a:buFont typeface="Wingdings" panose="05000000000000000000" pitchFamily="2" charset="2"/>
              <a:buChar char="Ø"/>
            </a:pPr>
            <a:r>
              <a:rPr lang="en-US" sz="2600" dirty="0"/>
              <a:t>Product name 1100 should be reduced or eliminated in its product as it is not giving a good profit,</a:t>
            </a:r>
          </a:p>
          <a:p>
            <a:pPr marL="285750" indent="-285750">
              <a:buClr>
                <a:schemeClr val="tx1"/>
              </a:buClr>
              <a:buFont typeface="Wingdings" panose="05000000000000000000" pitchFamily="2" charset="2"/>
              <a:buChar char="Ø"/>
            </a:pPr>
            <a:r>
              <a:rPr lang="en-US" sz="2600" dirty="0"/>
              <a:t>Product  name 1469 should be encouraged to be produced more as it gives the 2</a:t>
            </a:r>
            <a:r>
              <a:rPr lang="en-US" sz="2600" baseline="30000" dirty="0"/>
              <a:t>nd</a:t>
            </a:r>
            <a:r>
              <a:rPr lang="en-US" sz="2600" dirty="0"/>
              <a:t> highest in total profit</a:t>
            </a:r>
            <a:endParaRPr lang="en-US" sz="2600" baseline="30000" dirty="0"/>
          </a:p>
          <a:p>
            <a:pPr marL="285750" indent="-285750">
              <a:buClr>
                <a:schemeClr val="tx1"/>
              </a:buClr>
              <a:buFont typeface="Wingdings" panose="05000000000000000000" pitchFamily="2" charset="2"/>
              <a:buChar char="Ø"/>
            </a:pPr>
            <a:endParaRPr lang="en-US" sz="1600" dirty="0"/>
          </a:p>
          <a:p>
            <a:pPr marL="285750" indent="-285750">
              <a:buClr>
                <a:schemeClr val="tx1"/>
              </a:buClr>
              <a:buFont typeface="Wingdings" panose="05000000000000000000" pitchFamily="2" charset="2"/>
              <a:buChar char="Ø"/>
            </a:pPr>
            <a:endParaRPr lang="en-US" sz="1600" dirty="0"/>
          </a:p>
        </p:txBody>
      </p:sp>
      <p:sp>
        <p:nvSpPr>
          <p:cNvPr id="12" name="Text Placeholder 11">
            <a:extLst>
              <a:ext uri="{FF2B5EF4-FFF2-40B4-BE49-F238E27FC236}">
                <a16:creationId xmlns:a16="http://schemas.microsoft.com/office/drawing/2014/main" id="{5835AF01-C19E-6D0B-F9C4-A1C895D00D09}"/>
              </a:ext>
            </a:extLst>
          </p:cNvPr>
          <p:cNvSpPr>
            <a:spLocks noGrp="1"/>
          </p:cNvSpPr>
          <p:nvPr>
            <p:ph type="body" sz="quarter" idx="3"/>
          </p:nvPr>
        </p:nvSpPr>
        <p:spPr>
          <a:xfrm>
            <a:off x="3873105" y="834354"/>
            <a:ext cx="2936241" cy="576262"/>
          </a:xfrm>
        </p:spPr>
        <p:txBody>
          <a:bodyPr/>
          <a:lstStyle/>
          <a:p>
            <a:pPr>
              <a:buClr>
                <a:schemeClr val="tx1"/>
              </a:buClr>
            </a:pPr>
            <a:r>
              <a:rPr lang="en-US" sz="1600" b="1" cap="none" dirty="0">
                <a:solidFill>
                  <a:schemeClr val="tx1"/>
                </a:solidFill>
              </a:rPr>
              <a:t>    </a:t>
            </a:r>
            <a:r>
              <a:rPr lang="en-US" sz="1800" b="1" cap="none" dirty="0">
                <a:solidFill>
                  <a:schemeClr val="tx1"/>
                </a:solidFill>
              </a:rPr>
              <a:t>Customer </a:t>
            </a:r>
            <a:r>
              <a:rPr lang="en-US" sz="1800" b="1" dirty="0">
                <a:solidFill>
                  <a:schemeClr val="tx1"/>
                </a:solidFill>
              </a:rPr>
              <a:t>Analysis</a:t>
            </a:r>
            <a:endParaRPr lang="en-NG" sz="1800" b="1" dirty="0">
              <a:solidFill>
                <a:schemeClr val="tx1"/>
              </a:solidFill>
            </a:endParaRPr>
          </a:p>
        </p:txBody>
      </p:sp>
      <p:sp>
        <p:nvSpPr>
          <p:cNvPr id="15" name="Text Placeholder 14">
            <a:extLst>
              <a:ext uri="{FF2B5EF4-FFF2-40B4-BE49-F238E27FC236}">
                <a16:creationId xmlns:a16="http://schemas.microsoft.com/office/drawing/2014/main" id="{A070DF07-62DC-3E5C-CC82-649D8E1E6EDC}"/>
              </a:ext>
            </a:extLst>
          </p:cNvPr>
          <p:cNvSpPr>
            <a:spLocks noGrp="1"/>
          </p:cNvSpPr>
          <p:nvPr>
            <p:ph type="body" sz="half" idx="16"/>
          </p:nvPr>
        </p:nvSpPr>
        <p:spPr>
          <a:xfrm>
            <a:off x="3873106" y="1838187"/>
            <a:ext cx="2946794" cy="4418151"/>
          </a:xfrm>
        </p:spPr>
        <p:txBody>
          <a:bodyPr/>
          <a:lstStyle/>
          <a:p>
            <a:pPr marL="285750" indent="-285750">
              <a:buClr>
                <a:schemeClr val="tx1"/>
              </a:buClr>
              <a:buFont typeface="Wingdings" panose="05000000000000000000" pitchFamily="2" charset="2"/>
              <a:buChar char="Ø"/>
            </a:pPr>
            <a:r>
              <a:rPr lang="en-US" dirty="0"/>
              <a:t>As USA is bringing the highest revenue in Industrial, they should channel their production in the sector while investing in Consumer Electronics as Japan is the best place to go. Discount should be given to USA so as to boost their sales in that sector.</a:t>
            </a:r>
          </a:p>
          <a:p>
            <a:pPr marL="285750" indent="-285750">
              <a:buClr>
                <a:schemeClr val="tx1"/>
              </a:buClr>
              <a:buFont typeface="Wingdings" panose="05000000000000000000" pitchFamily="2" charset="2"/>
              <a:buChar char="Ø"/>
            </a:pPr>
            <a:r>
              <a:rPr lang="en-US" dirty="0"/>
              <a:t>More Microchip production should be channeled to Japan and South- Korea to boost their sales in that country.</a:t>
            </a:r>
            <a:endParaRPr lang="en-NG" dirty="0"/>
          </a:p>
        </p:txBody>
      </p:sp>
      <p:sp>
        <p:nvSpPr>
          <p:cNvPr id="13" name="Text Placeholder 12">
            <a:extLst>
              <a:ext uri="{FF2B5EF4-FFF2-40B4-BE49-F238E27FC236}">
                <a16:creationId xmlns:a16="http://schemas.microsoft.com/office/drawing/2014/main" id="{30719E19-1DAE-57CF-57A6-949475265771}"/>
              </a:ext>
            </a:extLst>
          </p:cNvPr>
          <p:cNvSpPr>
            <a:spLocks noGrp="1"/>
          </p:cNvSpPr>
          <p:nvPr>
            <p:ph type="body" sz="quarter" idx="13"/>
          </p:nvPr>
        </p:nvSpPr>
        <p:spPr>
          <a:xfrm>
            <a:off x="7124700" y="863624"/>
            <a:ext cx="2932113" cy="576262"/>
          </a:xfrm>
        </p:spPr>
        <p:txBody>
          <a:bodyPr/>
          <a:lstStyle/>
          <a:p>
            <a:r>
              <a:rPr lang="en-US" sz="1800" b="1" cap="none" dirty="0">
                <a:solidFill>
                  <a:schemeClr val="tx1"/>
                </a:solidFill>
              </a:rPr>
              <a:t>Inventory optimization</a:t>
            </a:r>
            <a:endParaRPr lang="en-NG" sz="1800" b="1" dirty="0">
              <a:solidFill>
                <a:schemeClr val="tx1"/>
              </a:solidFill>
            </a:endParaRPr>
          </a:p>
        </p:txBody>
      </p:sp>
      <p:sp>
        <p:nvSpPr>
          <p:cNvPr id="16" name="Text Placeholder 15">
            <a:extLst>
              <a:ext uri="{FF2B5EF4-FFF2-40B4-BE49-F238E27FC236}">
                <a16:creationId xmlns:a16="http://schemas.microsoft.com/office/drawing/2014/main" id="{A9A3B759-C2AB-CD23-4073-08A45C021C12}"/>
              </a:ext>
            </a:extLst>
          </p:cNvPr>
          <p:cNvSpPr>
            <a:spLocks noGrp="1"/>
          </p:cNvSpPr>
          <p:nvPr>
            <p:ph type="body" sz="half" idx="17"/>
          </p:nvPr>
        </p:nvSpPr>
        <p:spPr>
          <a:xfrm>
            <a:off x="7124700" y="1927952"/>
            <a:ext cx="2932113" cy="4328386"/>
          </a:xfrm>
        </p:spPr>
        <p:txBody>
          <a:bodyPr/>
          <a:lstStyle/>
          <a:p>
            <a:pPr marL="285750" indent="-285750">
              <a:buClr>
                <a:schemeClr val="tx1"/>
              </a:buClr>
              <a:buFont typeface="Wingdings" panose="05000000000000000000" pitchFamily="2" charset="2"/>
              <a:buChar char="Ø"/>
            </a:pPr>
            <a:r>
              <a:rPr lang="en-US" dirty="0"/>
              <a:t>Those products  that are  incurring losses in their sales should be annexed  to those bringing high sales in their quarters.</a:t>
            </a:r>
          </a:p>
          <a:p>
            <a:pPr marL="285750" indent="-285750">
              <a:buClr>
                <a:schemeClr val="tx1"/>
              </a:buClr>
              <a:buFont typeface="Wingdings" panose="05000000000000000000" pitchFamily="2" charset="2"/>
              <a:buChar char="Ø"/>
            </a:pPr>
            <a:r>
              <a:rPr lang="en-US" dirty="0"/>
              <a:t>The production of more Robotics should be encouraged as it brought the highest average profit in all the quarters followed by Microchip and sensor should be considered last in tits production or at most be reduced in its production.</a:t>
            </a:r>
            <a:endParaRPr lang="en-NG" dirty="0"/>
          </a:p>
        </p:txBody>
      </p:sp>
      <p:sp>
        <p:nvSpPr>
          <p:cNvPr id="17" name="Text Placeholder 11">
            <a:extLst>
              <a:ext uri="{FF2B5EF4-FFF2-40B4-BE49-F238E27FC236}">
                <a16:creationId xmlns:a16="http://schemas.microsoft.com/office/drawing/2014/main" id="{60025128-1D28-CFC4-83E7-E49C9CC752A8}"/>
              </a:ext>
            </a:extLst>
          </p:cNvPr>
          <p:cNvSpPr txBox="1">
            <a:spLocks/>
          </p:cNvSpPr>
          <p:nvPr/>
        </p:nvSpPr>
        <p:spPr>
          <a:xfrm>
            <a:off x="3883659" y="1164861"/>
            <a:ext cx="2936241" cy="576262"/>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400" b="0" i="0" kern="1200">
                <a:solidFill>
                  <a:schemeClr val="bg2">
                    <a:lumMod val="40000"/>
                    <a:lumOff val="60000"/>
                  </a:schemeClr>
                </a:solidFill>
                <a:latin typeface="+mj-lt"/>
                <a:ea typeface="+mj-ea"/>
                <a:cs typeface="+mj-cs"/>
              </a:defRPr>
            </a:lvl1pPr>
            <a:lvl2pPr marL="4572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1" i="0" kern="1200">
                <a:solidFill>
                  <a:schemeClr val="tx1"/>
                </a:solidFill>
                <a:latin typeface="+mj-lt"/>
                <a:ea typeface="+mj-ea"/>
                <a:cs typeface="+mj-cs"/>
              </a:defRPr>
            </a:lvl2pPr>
            <a:lvl3pPr marL="9144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800" b="1" i="0" kern="1200">
                <a:solidFill>
                  <a:schemeClr val="tx1"/>
                </a:solidFill>
                <a:latin typeface="+mj-lt"/>
                <a:ea typeface="+mj-ea"/>
                <a:cs typeface="+mj-cs"/>
              </a:defRPr>
            </a:lvl3pPr>
            <a:lvl4pPr marL="13716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4pPr>
            <a:lvl5pPr marL="18288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5pPr>
            <a:lvl6pPr marL="22860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6pPr>
            <a:lvl7pPr marL="27432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7pPr>
            <a:lvl8pPr marL="32004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8pPr>
            <a:lvl9pPr marL="36576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9pPr>
          </a:lstStyle>
          <a:p>
            <a:endParaRPr lang="en-NG" dirty="0"/>
          </a:p>
        </p:txBody>
      </p:sp>
    </p:spTree>
    <p:extLst>
      <p:ext uri="{BB962C8B-B14F-4D97-AF65-F5344CB8AC3E}">
        <p14:creationId xmlns:p14="http://schemas.microsoft.com/office/powerpoint/2010/main" val="4720072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8EACDA-5343-0504-056D-B809DF7451A0}"/>
              </a:ext>
            </a:extLst>
          </p:cNvPr>
          <p:cNvSpPr>
            <a:spLocks noGrp="1"/>
          </p:cNvSpPr>
          <p:nvPr>
            <p:ph type="title"/>
          </p:nvPr>
        </p:nvSpPr>
        <p:spPr>
          <a:xfrm>
            <a:off x="632947" y="133958"/>
            <a:ext cx="9404723" cy="681289"/>
          </a:xfrm>
          <a:solidFill>
            <a:schemeClr val="accent1"/>
          </a:solidFill>
          <a:ln>
            <a:solidFill>
              <a:srgbClr val="FF0000"/>
            </a:solidFill>
          </a:ln>
          <a:effectLst>
            <a:glow rad="228600">
              <a:schemeClr val="accent1">
                <a:satMod val="175000"/>
                <a:alpha val="40000"/>
              </a:schemeClr>
            </a:glow>
          </a:effectLst>
          <a:scene3d>
            <a:camera prst="orthographicFront"/>
            <a:lightRig rig="threePt" dir="t"/>
          </a:scene3d>
          <a:sp3d>
            <a:bevelT w="152400" h="50800" prst="softRound"/>
          </a:sp3d>
        </p:spPr>
        <p:txBody>
          <a:bodyPr/>
          <a:lstStyle/>
          <a:p>
            <a:r>
              <a:rPr lang="en-US" dirty="0"/>
              <a:t>        RECOMMENDATIONS</a:t>
            </a:r>
            <a:br>
              <a:rPr lang="en-US" dirty="0"/>
            </a:br>
            <a:r>
              <a:rPr lang="en-US" dirty="0"/>
              <a:t>    </a:t>
            </a:r>
            <a:br>
              <a:rPr lang="en-US" dirty="0"/>
            </a:br>
            <a:r>
              <a:rPr lang="en-US" sz="1600" dirty="0"/>
              <a:t>  </a:t>
            </a:r>
            <a:br>
              <a:rPr lang="en-US" sz="1600" dirty="0"/>
            </a:br>
            <a:br>
              <a:rPr lang="en-US" sz="1600" dirty="0"/>
            </a:br>
            <a:br>
              <a:rPr lang="en-US" sz="1600" dirty="0"/>
            </a:br>
            <a:r>
              <a:rPr lang="en-US" sz="1600" dirty="0"/>
              <a:t>   </a:t>
            </a:r>
            <a:br>
              <a:rPr lang="en-US" dirty="0"/>
            </a:br>
            <a:br>
              <a:rPr lang="en-US" dirty="0"/>
            </a:br>
            <a:br>
              <a:rPr lang="en-US" dirty="0"/>
            </a:br>
            <a:br>
              <a:rPr lang="en-US" dirty="0"/>
            </a:br>
            <a:br>
              <a:rPr lang="en-US" dirty="0"/>
            </a:br>
            <a:r>
              <a:rPr lang="en-US" dirty="0"/>
              <a:t>              </a:t>
            </a:r>
            <a:br>
              <a:rPr lang="en-US" dirty="0"/>
            </a:br>
            <a:br>
              <a:rPr lang="en-US" dirty="0"/>
            </a:br>
            <a:br>
              <a:rPr lang="en-US" dirty="0"/>
            </a:br>
            <a:br>
              <a:rPr lang="en-US" dirty="0"/>
            </a:br>
            <a:br>
              <a:rPr lang="en-US" dirty="0"/>
            </a:br>
            <a:br>
              <a:rPr lang="en-US" dirty="0"/>
            </a:br>
            <a:br>
              <a:rPr lang="en-US" dirty="0"/>
            </a:br>
            <a:br>
              <a:rPr lang="en-US" dirty="0"/>
            </a:br>
            <a:r>
              <a:rPr lang="en-US" dirty="0"/>
              <a:t>h</a:t>
            </a:r>
            <a:br>
              <a:rPr lang="en-US" dirty="0"/>
            </a:br>
            <a:br>
              <a:rPr lang="en-US" dirty="0"/>
            </a:br>
            <a:br>
              <a:rPr lang="en-US" dirty="0"/>
            </a:br>
            <a:r>
              <a:rPr lang="en-US" dirty="0"/>
              <a:t> </a:t>
            </a:r>
            <a:endParaRPr lang="en-NG" dirty="0"/>
          </a:p>
        </p:txBody>
      </p:sp>
      <p:sp>
        <p:nvSpPr>
          <p:cNvPr id="11" name="Text Placeholder 10">
            <a:extLst>
              <a:ext uri="{FF2B5EF4-FFF2-40B4-BE49-F238E27FC236}">
                <a16:creationId xmlns:a16="http://schemas.microsoft.com/office/drawing/2014/main" id="{96CA7F0E-B4F5-613E-79FB-4EC0D57EDECF}"/>
              </a:ext>
            </a:extLst>
          </p:cNvPr>
          <p:cNvSpPr>
            <a:spLocks noGrp="1"/>
          </p:cNvSpPr>
          <p:nvPr>
            <p:ph type="body" idx="1"/>
          </p:nvPr>
        </p:nvSpPr>
        <p:spPr>
          <a:xfrm>
            <a:off x="642704" y="912311"/>
            <a:ext cx="3230401" cy="1015641"/>
          </a:xfrm>
        </p:spPr>
        <p:txBody>
          <a:bodyPr/>
          <a:lstStyle/>
          <a:p>
            <a:pPr>
              <a:buClr>
                <a:schemeClr val="tx1"/>
              </a:buClr>
              <a:buSzPct val="70000"/>
            </a:pPr>
            <a:r>
              <a:rPr lang="en-US" sz="1800" b="1" cap="none" dirty="0">
                <a:latin typeface="Comic Sans MS" panose="030F0702030302020204" pitchFamily="66" charset="0"/>
              </a:rPr>
              <a:t>    </a:t>
            </a:r>
            <a:r>
              <a:rPr lang="en-US" sz="2000" b="1" cap="none" dirty="0">
                <a:solidFill>
                  <a:schemeClr val="tx1"/>
                </a:solidFill>
              </a:rPr>
              <a:t>Profitability analysis</a:t>
            </a:r>
            <a:endParaRPr lang="en-US" sz="2000" b="1" dirty="0">
              <a:solidFill>
                <a:schemeClr val="tx1"/>
              </a:solidFill>
            </a:endParaRPr>
          </a:p>
          <a:p>
            <a:endParaRPr lang="en-NG" dirty="0"/>
          </a:p>
        </p:txBody>
      </p:sp>
      <p:sp>
        <p:nvSpPr>
          <p:cNvPr id="14" name="Text Placeholder 13">
            <a:extLst>
              <a:ext uri="{FF2B5EF4-FFF2-40B4-BE49-F238E27FC236}">
                <a16:creationId xmlns:a16="http://schemas.microsoft.com/office/drawing/2014/main" id="{0D0F3D78-2514-0DD5-2E88-19796B9CC30D}"/>
              </a:ext>
            </a:extLst>
          </p:cNvPr>
          <p:cNvSpPr>
            <a:spLocks noGrp="1"/>
          </p:cNvSpPr>
          <p:nvPr>
            <p:ph type="body" sz="half" idx="15"/>
          </p:nvPr>
        </p:nvSpPr>
        <p:spPr>
          <a:xfrm>
            <a:off x="793356" y="1509311"/>
            <a:ext cx="2927350" cy="4605049"/>
          </a:xfrm>
        </p:spPr>
        <p:txBody>
          <a:bodyPr>
            <a:normAutofit/>
          </a:bodyPr>
          <a:lstStyle/>
          <a:p>
            <a:pPr marL="285750" indent="-285750">
              <a:buClr>
                <a:schemeClr val="tx1"/>
              </a:buClr>
              <a:buFont typeface="Wingdings" panose="05000000000000000000" pitchFamily="2" charset="2"/>
              <a:buChar char="Ø"/>
            </a:pPr>
            <a:endParaRPr lang="en-US" sz="1600" dirty="0"/>
          </a:p>
          <a:p>
            <a:pPr marL="285750" indent="-285750">
              <a:buClr>
                <a:schemeClr val="tx1"/>
              </a:buClr>
              <a:buFont typeface="Wingdings" panose="05000000000000000000" pitchFamily="2" charset="2"/>
              <a:buChar char="Ø"/>
            </a:pPr>
            <a:r>
              <a:rPr lang="en-US" sz="1700" dirty="0"/>
              <a:t>Majorly, Increased investment in industrial sector should be emphasized thereby reducing the production cost of Automotive as this will increase the total profits &amp; revenue for Industrial sector.</a:t>
            </a:r>
          </a:p>
          <a:p>
            <a:pPr marL="285750" indent="-285750">
              <a:buClr>
                <a:schemeClr val="tx1"/>
              </a:buClr>
              <a:buFont typeface="Wingdings" panose="05000000000000000000" pitchFamily="2" charset="2"/>
              <a:buChar char="Ø"/>
            </a:pPr>
            <a:endParaRPr lang="en-US" sz="1600" dirty="0"/>
          </a:p>
          <a:p>
            <a:pPr marL="285750" indent="-285750">
              <a:buClr>
                <a:schemeClr val="tx1"/>
              </a:buClr>
              <a:buFont typeface="Wingdings" panose="05000000000000000000" pitchFamily="2" charset="2"/>
              <a:buChar char="Ø"/>
            </a:pPr>
            <a:endParaRPr lang="en-US" sz="1600" dirty="0"/>
          </a:p>
        </p:txBody>
      </p:sp>
      <p:sp>
        <p:nvSpPr>
          <p:cNvPr id="12" name="Text Placeholder 11">
            <a:extLst>
              <a:ext uri="{FF2B5EF4-FFF2-40B4-BE49-F238E27FC236}">
                <a16:creationId xmlns:a16="http://schemas.microsoft.com/office/drawing/2014/main" id="{5835AF01-C19E-6D0B-F9C4-A1C895D00D09}"/>
              </a:ext>
            </a:extLst>
          </p:cNvPr>
          <p:cNvSpPr>
            <a:spLocks noGrp="1"/>
          </p:cNvSpPr>
          <p:nvPr>
            <p:ph type="body" sz="quarter" idx="3"/>
          </p:nvPr>
        </p:nvSpPr>
        <p:spPr>
          <a:xfrm>
            <a:off x="4036060" y="937357"/>
            <a:ext cx="2936241" cy="576262"/>
          </a:xfrm>
        </p:spPr>
        <p:txBody>
          <a:bodyPr/>
          <a:lstStyle/>
          <a:p>
            <a:pPr>
              <a:buClr>
                <a:schemeClr val="tx1"/>
              </a:buClr>
            </a:pPr>
            <a:r>
              <a:rPr lang="en-US" sz="1600" b="1" cap="none" dirty="0">
                <a:solidFill>
                  <a:schemeClr val="tx1"/>
                </a:solidFill>
              </a:rPr>
              <a:t> </a:t>
            </a:r>
            <a:r>
              <a:rPr lang="en-US" sz="1800" b="1" cap="none" dirty="0">
                <a:solidFill>
                  <a:schemeClr val="tx1"/>
                </a:solidFill>
              </a:rPr>
              <a:t>Market expansion opportunities</a:t>
            </a:r>
            <a:endParaRPr lang="en-NG" sz="1800" b="1" dirty="0">
              <a:solidFill>
                <a:schemeClr val="tx1"/>
              </a:solidFill>
            </a:endParaRPr>
          </a:p>
        </p:txBody>
      </p:sp>
      <p:sp>
        <p:nvSpPr>
          <p:cNvPr id="15" name="Text Placeholder 14">
            <a:extLst>
              <a:ext uri="{FF2B5EF4-FFF2-40B4-BE49-F238E27FC236}">
                <a16:creationId xmlns:a16="http://schemas.microsoft.com/office/drawing/2014/main" id="{A070DF07-62DC-3E5C-CC82-649D8E1E6EDC}"/>
              </a:ext>
            </a:extLst>
          </p:cNvPr>
          <p:cNvSpPr>
            <a:spLocks noGrp="1"/>
          </p:cNvSpPr>
          <p:nvPr>
            <p:ph type="body" sz="half" idx="16"/>
          </p:nvPr>
        </p:nvSpPr>
        <p:spPr>
          <a:xfrm>
            <a:off x="3873106" y="1838187"/>
            <a:ext cx="2946794" cy="4418151"/>
          </a:xfrm>
        </p:spPr>
        <p:txBody>
          <a:bodyPr>
            <a:normAutofit/>
          </a:bodyPr>
          <a:lstStyle/>
          <a:p>
            <a:pPr marL="285750" indent="-285750">
              <a:buClr>
                <a:schemeClr val="tx1"/>
              </a:buClr>
              <a:buFont typeface="Wingdings" panose="05000000000000000000" pitchFamily="2" charset="2"/>
              <a:buChar char="Ø"/>
            </a:pPr>
            <a:r>
              <a:rPr lang="en-US" dirty="0"/>
              <a:t> </a:t>
            </a:r>
            <a:r>
              <a:rPr lang="en-US" sz="1600" dirty="0"/>
              <a:t>Microchip production can be increased in regions like Asia-Pacific and Europe.</a:t>
            </a:r>
          </a:p>
          <a:p>
            <a:pPr marL="285750" indent="-285750">
              <a:buClr>
                <a:schemeClr val="tx1"/>
              </a:buClr>
              <a:buFont typeface="Wingdings" panose="05000000000000000000" pitchFamily="2" charset="2"/>
              <a:buChar char="Ø"/>
            </a:pPr>
            <a:r>
              <a:rPr lang="en-US" sz="1600" dirty="0"/>
              <a:t>To raise the total profit of Microchip for North- America discount in form of buy two(2) and get one(1) free can be offered to them to boost their profit</a:t>
            </a:r>
          </a:p>
          <a:p>
            <a:pPr marL="285750" indent="-285750">
              <a:buClr>
                <a:schemeClr val="tx1"/>
              </a:buClr>
              <a:buFont typeface="Wingdings" panose="05000000000000000000" pitchFamily="2" charset="2"/>
              <a:buChar char="Ø"/>
            </a:pPr>
            <a:r>
              <a:rPr lang="en-US" sz="1600" dirty="0"/>
              <a:t> For Robotics they can invest more in Asia –Pacific as it brings the 2</a:t>
            </a:r>
            <a:r>
              <a:rPr lang="en-US" sz="1600" baseline="30000" dirty="0"/>
              <a:t>nd</a:t>
            </a:r>
            <a:r>
              <a:rPr lang="en-US" sz="1600" dirty="0"/>
              <a:t>  highest profit</a:t>
            </a:r>
            <a:r>
              <a:rPr lang="en-US" dirty="0"/>
              <a:t>.</a:t>
            </a:r>
          </a:p>
          <a:p>
            <a:pPr>
              <a:buClr>
                <a:schemeClr val="tx1"/>
              </a:buClr>
            </a:pPr>
            <a:endParaRPr lang="en-NG" dirty="0"/>
          </a:p>
        </p:txBody>
      </p:sp>
      <p:sp>
        <p:nvSpPr>
          <p:cNvPr id="13" name="Text Placeholder 12">
            <a:extLst>
              <a:ext uri="{FF2B5EF4-FFF2-40B4-BE49-F238E27FC236}">
                <a16:creationId xmlns:a16="http://schemas.microsoft.com/office/drawing/2014/main" id="{30719E19-1DAE-57CF-57A6-949475265771}"/>
              </a:ext>
            </a:extLst>
          </p:cNvPr>
          <p:cNvSpPr>
            <a:spLocks noGrp="1"/>
          </p:cNvSpPr>
          <p:nvPr>
            <p:ph type="body" sz="quarter" idx="13"/>
          </p:nvPr>
        </p:nvSpPr>
        <p:spPr>
          <a:xfrm>
            <a:off x="7105557" y="1038586"/>
            <a:ext cx="2932113" cy="576262"/>
          </a:xfrm>
        </p:spPr>
        <p:txBody>
          <a:bodyPr/>
          <a:lstStyle/>
          <a:p>
            <a:endParaRPr lang="en-US" sz="1600" b="1" cap="none" dirty="0">
              <a:solidFill>
                <a:schemeClr val="tx1"/>
              </a:solidFill>
            </a:endParaRPr>
          </a:p>
          <a:p>
            <a:endParaRPr lang="en-US" sz="1600" b="1" dirty="0">
              <a:solidFill>
                <a:schemeClr val="tx1"/>
              </a:solidFill>
            </a:endParaRPr>
          </a:p>
          <a:p>
            <a:endParaRPr lang="en-US" sz="1600" b="1" cap="none" dirty="0">
              <a:solidFill>
                <a:schemeClr val="tx1"/>
              </a:solidFill>
            </a:endParaRPr>
          </a:p>
          <a:p>
            <a:endParaRPr lang="en-US" sz="1600" b="1" dirty="0">
              <a:solidFill>
                <a:schemeClr val="tx1"/>
              </a:solidFill>
            </a:endParaRPr>
          </a:p>
          <a:p>
            <a:r>
              <a:rPr lang="en-US" sz="1800" b="1" dirty="0">
                <a:solidFill>
                  <a:schemeClr val="tx1"/>
                </a:solidFill>
              </a:rPr>
              <a:t>Market expansion</a:t>
            </a:r>
          </a:p>
          <a:p>
            <a:r>
              <a:rPr lang="en-US" sz="1800" b="1" dirty="0">
                <a:solidFill>
                  <a:schemeClr val="tx1"/>
                </a:solidFill>
              </a:rPr>
              <a:t>Opportunities </a:t>
            </a:r>
            <a:r>
              <a:rPr lang="en-US" sz="1800" b="1" dirty="0" err="1">
                <a:solidFill>
                  <a:schemeClr val="tx1"/>
                </a:solidFill>
              </a:rPr>
              <a:t>contd</a:t>
            </a:r>
            <a:endParaRPr lang="en-NG" sz="1800" b="1" dirty="0">
              <a:solidFill>
                <a:schemeClr val="tx1"/>
              </a:solidFill>
            </a:endParaRPr>
          </a:p>
        </p:txBody>
      </p:sp>
      <p:sp>
        <p:nvSpPr>
          <p:cNvPr id="16" name="Text Placeholder 15">
            <a:extLst>
              <a:ext uri="{FF2B5EF4-FFF2-40B4-BE49-F238E27FC236}">
                <a16:creationId xmlns:a16="http://schemas.microsoft.com/office/drawing/2014/main" id="{A9A3B759-C2AB-CD23-4073-08A45C021C12}"/>
              </a:ext>
            </a:extLst>
          </p:cNvPr>
          <p:cNvSpPr>
            <a:spLocks noGrp="1"/>
          </p:cNvSpPr>
          <p:nvPr>
            <p:ph type="body" sz="half" idx="17"/>
          </p:nvPr>
        </p:nvSpPr>
        <p:spPr>
          <a:xfrm>
            <a:off x="7124700" y="1927952"/>
            <a:ext cx="2932113" cy="4328386"/>
          </a:xfrm>
        </p:spPr>
        <p:txBody>
          <a:bodyPr/>
          <a:lstStyle/>
          <a:p>
            <a:pPr marL="285750" indent="-285750">
              <a:buClr>
                <a:schemeClr val="tx1"/>
              </a:buClr>
              <a:buFont typeface="Wingdings" panose="05000000000000000000" pitchFamily="2" charset="2"/>
              <a:buChar char="Ø"/>
            </a:pPr>
            <a:r>
              <a:rPr lang="en-US" dirty="0"/>
              <a:t> </a:t>
            </a:r>
            <a:r>
              <a:rPr lang="en-US" sz="1600" dirty="0"/>
              <a:t>As USA has the highest profit a market expansion is expected to be set up here.</a:t>
            </a:r>
          </a:p>
          <a:p>
            <a:pPr>
              <a:buClr>
                <a:schemeClr val="tx1"/>
              </a:buClr>
            </a:pPr>
            <a:r>
              <a:rPr lang="en-US" sz="1600" dirty="0"/>
              <a:t>      </a:t>
            </a:r>
          </a:p>
        </p:txBody>
      </p:sp>
      <p:sp>
        <p:nvSpPr>
          <p:cNvPr id="17" name="Text Placeholder 11">
            <a:extLst>
              <a:ext uri="{FF2B5EF4-FFF2-40B4-BE49-F238E27FC236}">
                <a16:creationId xmlns:a16="http://schemas.microsoft.com/office/drawing/2014/main" id="{60025128-1D28-CFC4-83E7-E49C9CC752A8}"/>
              </a:ext>
            </a:extLst>
          </p:cNvPr>
          <p:cNvSpPr txBox="1">
            <a:spLocks/>
          </p:cNvSpPr>
          <p:nvPr/>
        </p:nvSpPr>
        <p:spPr>
          <a:xfrm>
            <a:off x="3883659" y="1164861"/>
            <a:ext cx="2936241" cy="576262"/>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400" b="0" i="0" kern="1200">
                <a:solidFill>
                  <a:schemeClr val="bg2">
                    <a:lumMod val="40000"/>
                    <a:lumOff val="60000"/>
                  </a:schemeClr>
                </a:solidFill>
                <a:latin typeface="+mj-lt"/>
                <a:ea typeface="+mj-ea"/>
                <a:cs typeface="+mj-cs"/>
              </a:defRPr>
            </a:lvl1pPr>
            <a:lvl2pPr marL="4572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1" i="0" kern="1200">
                <a:solidFill>
                  <a:schemeClr val="tx1"/>
                </a:solidFill>
                <a:latin typeface="+mj-lt"/>
                <a:ea typeface="+mj-ea"/>
                <a:cs typeface="+mj-cs"/>
              </a:defRPr>
            </a:lvl2pPr>
            <a:lvl3pPr marL="9144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800" b="1" i="0" kern="1200">
                <a:solidFill>
                  <a:schemeClr val="tx1"/>
                </a:solidFill>
                <a:latin typeface="+mj-lt"/>
                <a:ea typeface="+mj-ea"/>
                <a:cs typeface="+mj-cs"/>
              </a:defRPr>
            </a:lvl3pPr>
            <a:lvl4pPr marL="13716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4pPr>
            <a:lvl5pPr marL="18288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5pPr>
            <a:lvl6pPr marL="22860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6pPr>
            <a:lvl7pPr marL="27432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7pPr>
            <a:lvl8pPr marL="32004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8pPr>
            <a:lvl9pPr marL="36576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600" b="1" i="0" kern="1200">
                <a:solidFill>
                  <a:schemeClr val="tx1"/>
                </a:solidFill>
                <a:latin typeface="+mj-lt"/>
                <a:ea typeface="+mj-ea"/>
                <a:cs typeface="+mj-cs"/>
              </a:defRPr>
            </a:lvl9pPr>
          </a:lstStyle>
          <a:p>
            <a:endParaRPr lang="en-NG" dirty="0"/>
          </a:p>
        </p:txBody>
      </p:sp>
    </p:spTree>
    <p:extLst>
      <p:ext uri="{BB962C8B-B14F-4D97-AF65-F5344CB8AC3E}">
        <p14:creationId xmlns:p14="http://schemas.microsoft.com/office/powerpoint/2010/main" val="27075823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descr="A screenshot of a computer&#10;&#10;Description automatically generated">
            <a:extLst>
              <a:ext uri="{FF2B5EF4-FFF2-40B4-BE49-F238E27FC236}">
                <a16:creationId xmlns:a16="http://schemas.microsoft.com/office/drawing/2014/main" id="{7F290217-1383-BA70-5271-1206FC5E4B96}"/>
              </a:ext>
            </a:extLst>
          </p:cNvPr>
          <p:cNvPicPr>
            <a:picLocks noGrp="1" noChangeAspect="1"/>
          </p:cNvPicPr>
          <p:nvPr>
            <p:ph idx="4294967295"/>
          </p:nvPr>
        </p:nvPicPr>
        <p:blipFill rotWithShape="1">
          <a:blip r:embed="rId2">
            <a:extLst>
              <a:ext uri="{28A0092B-C50C-407E-A947-70E740481C1C}">
                <a14:useLocalDpi xmlns:a14="http://schemas.microsoft.com/office/drawing/2010/main" val="0"/>
              </a:ext>
            </a:extLst>
          </a:blip>
          <a:srcRect l="4829" t="24209" r="32528" b="9904"/>
          <a:stretch/>
        </p:blipFill>
        <p:spPr>
          <a:xfrm>
            <a:off x="1926771" y="979714"/>
            <a:ext cx="8338458" cy="5431972"/>
          </a:xfrm>
        </p:spPr>
      </p:pic>
    </p:spTree>
    <p:extLst>
      <p:ext uri="{BB962C8B-B14F-4D97-AF65-F5344CB8AC3E}">
        <p14:creationId xmlns:p14="http://schemas.microsoft.com/office/powerpoint/2010/main" val="1567705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7C7ED76-0F8D-9916-7BC5-B4E540210801}"/>
              </a:ext>
            </a:extLst>
          </p:cNvPr>
          <p:cNvPicPr>
            <a:picLocks noGrp="1" noChangeAspect="1"/>
          </p:cNvPicPr>
          <p:nvPr>
            <p:ph idx="4294967295"/>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5086" t="22944" r="32301" b="10378"/>
          <a:stretch/>
        </p:blipFill>
        <p:spPr>
          <a:xfrm>
            <a:off x="1436914" y="1045030"/>
            <a:ext cx="8686800" cy="5323114"/>
          </a:xfrm>
        </p:spPr>
      </p:pic>
    </p:spTree>
    <p:extLst>
      <p:ext uri="{BB962C8B-B14F-4D97-AF65-F5344CB8AC3E}">
        <p14:creationId xmlns:p14="http://schemas.microsoft.com/office/powerpoint/2010/main" val="3891960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9C7A66-5E3D-2A5F-33C5-E056A619BBE3}"/>
              </a:ext>
            </a:extLst>
          </p:cNvPr>
          <p:cNvPicPr>
            <a:picLocks noChangeAspect="1"/>
          </p:cNvPicPr>
          <p:nvPr/>
        </p:nvPicPr>
        <p:blipFill rotWithShape="1">
          <a:blip r:embed="rId2">
            <a:extLst>
              <a:ext uri="{28A0092B-C50C-407E-A947-70E740481C1C}">
                <a14:useLocalDpi xmlns:a14="http://schemas.microsoft.com/office/drawing/2010/main" val="0"/>
              </a:ext>
            </a:extLst>
          </a:blip>
          <a:srcRect l="4911" t="22959" r="32500" b="8333"/>
          <a:stretch/>
        </p:blipFill>
        <p:spPr>
          <a:xfrm>
            <a:off x="947057" y="696686"/>
            <a:ext cx="9318172" cy="5682343"/>
          </a:xfrm>
          <a:prstGeom prst="rect">
            <a:avLst/>
          </a:prstGeom>
        </p:spPr>
      </p:pic>
    </p:spTree>
    <p:extLst>
      <p:ext uri="{BB962C8B-B14F-4D97-AF65-F5344CB8AC3E}">
        <p14:creationId xmlns:p14="http://schemas.microsoft.com/office/powerpoint/2010/main" val="23370772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BF76C4F-0FD2-365B-A850-2042E017B49D}"/>
              </a:ext>
            </a:extLst>
          </p:cNvPr>
          <p:cNvPicPr>
            <a:picLocks noChangeAspect="1"/>
          </p:cNvPicPr>
          <p:nvPr/>
        </p:nvPicPr>
        <p:blipFill rotWithShape="1">
          <a:blip r:embed="rId2">
            <a:extLst>
              <a:ext uri="{28A0092B-C50C-407E-A947-70E740481C1C}">
                <a14:useLocalDpi xmlns:a14="http://schemas.microsoft.com/office/drawing/2010/main" val="0"/>
              </a:ext>
            </a:extLst>
          </a:blip>
          <a:srcRect l="5089" t="22960" r="32500" b="9353"/>
          <a:stretch/>
        </p:blipFill>
        <p:spPr>
          <a:xfrm>
            <a:off x="859971" y="1132113"/>
            <a:ext cx="9231086" cy="4920343"/>
          </a:xfrm>
          <a:prstGeom prst="rect">
            <a:avLst/>
          </a:prstGeom>
        </p:spPr>
      </p:pic>
    </p:spTree>
    <p:extLst>
      <p:ext uri="{BB962C8B-B14F-4D97-AF65-F5344CB8AC3E}">
        <p14:creationId xmlns:p14="http://schemas.microsoft.com/office/powerpoint/2010/main" val="964442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81ECE-B3C5-92C1-8840-ED98A30DB868}"/>
              </a:ext>
            </a:extLst>
          </p:cNvPr>
          <p:cNvSpPr>
            <a:spLocks noGrp="1"/>
          </p:cNvSpPr>
          <p:nvPr>
            <p:ph type="title"/>
          </p:nvPr>
        </p:nvSpPr>
        <p:spPr>
          <a:xfrm>
            <a:off x="838200" y="365125"/>
            <a:ext cx="10515600" cy="4328795"/>
          </a:xfrm>
        </p:spPr>
        <p:txBody>
          <a:bodyPr>
            <a:normAutofit fontScale="90000"/>
          </a:bodyPr>
          <a:lstStyle/>
          <a:p>
            <a:pPr algn="ctr"/>
            <a:r>
              <a:rPr lang="en-US" sz="6700" b="1" dirty="0">
                <a:solidFill>
                  <a:schemeClr val="tx1"/>
                </a:solidFill>
              </a:rPr>
              <a:t>PROJECT</a:t>
            </a:r>
            <a:r>
              <a:rPr lang="en-US" sz="8800" b="1" dirty="0">
                <a:solidFill>
                  <a:schemeClr val="tx1"/>
                </a:solidFill>
              </a:rPr>
              <a:t> </a:t>
            </a:r>
            <a:r>
              <a:rPr lang="en-US" sz="6700" b="1" dirty="0">
                <a:solidFill>
                  <a:schemeClr val="tx1"/>
                </a:solidFill>
              </a:rPr>
              <a:t>INTRODUCTION</a:t>
            </a:r>
            <a:br>
              <a:rPr lang="en-US" sz="8800" b="1" dirty="0">
                <a:solidFill>
                  <a:schemeClr val="tx1"/>
                </a:solidFill>
              </a:rPr>
            </a:br>
            <a:br>
              <a:rPr lang="en-US" sz="8800" b="1" dirty="0">
                <a:solidFill>
                  <a:schemeClr val="tx1"/>
                </a:solidFill>
              </a:rPr>
            </a:br>
            <a:r>
              <a:rPr lang="en-US" sz="5400" dirty="0">
                <a:solidFill>
                  <a:schemeClr val="tx1"/>
                </a:solidFill>
                <a:latin typeface="Verdana" panose="020B0604030504040204" pitchFamily="34" charset="0"/>
                <a:ea typeface="Verdana" panose="020B0604030504040204" pitchFamily="34" charset="0"/>
              </a:rPr>
              <a:t>A </a:t>
            </a:r>
            <a:r>
              <a:rPr lang="en-US" sz="5400" cap="none" dirty="0">
                <a:solidFill>
                  <a:schemeClr val="tx1"/>
                </a:solidFill>
                <a:latin typeface="Verdana" panose="020B0604030504040204" pitchFamily="34" charset="0"/>
                <a:ea typeface="Verdana" panose="020B0604030504040204" pitchFamily="34" charset="0"/>
              </a:rPr>
              <a:t>hi-Tech case study of</a:t>
            </a:r>
            <a:br>
              <a:rPr lang="en-US" sz="5400" cap="none" dirty="0">
                <a:solidFill>
                  <a:schemeClr val="tx1"/>
                </a:solidFill>
                <a:latin typeface="Verdana" panose="020B0604030504040204" pitchFamily="34" charset="0"/>
                <a:ea typeface="Verdana" panose="020B0604030504040204" pitchFamily="34" charset="0"/>
              </a:rPr>
            </a:br>
            <a:r>
              <a:rPr lang="en-US" sz="5400" cap="none" dirty="0" err="1">
                <a:solidFill>
                  <a:schemeClr val="tx1"/>
                </a:solidFill>
                <a:latin typeface="Verdana" panose="020B0604030504040204" pitchFamily="34" charset="0"/>
                <a:ea typeface="Verdana" panose="020B0604030504040204" pitchFamily="34" charset="0"/>
              </a:rPr>
              <a:t>Techtronix</a:t>
            </a:r>
            <a:r>
              <a:rPr lang="en-US" sz="5400" cap="none" dirty="0">
                <a:solidFill>
                  <a:schemeClr val="tx1"/>
                </a:solidFill>
                <a:latin typeface="Verdana" panose="020B0604030504040204" pitchFamily="34" charset="0"/>
                <a:ea typeface="Verdana" panose="020B0604030504040204" pitchFamily="34" charset="0"/>
              </a:rPr>
              <a:t> Innovations</a:t>
            </a:r>
            <a:br>
              <a:rPr lang="en-US" sz="8800" b="1" dirty="0">
                <a:solidFill>
                  <a:schemeClr val="tx1"/>
                </a:solidFill>
              </a:rPr>
            </a:br>
            <a:endParaRPr lang="en-NG" sz="8800" b="1" dirty="0">
              <a:solidFill>
                <a:schemeClr val="tx1"/>
              </a:solidFill>
            </a:endParaRPr>
          </a:p>
        </p:txBody>
      </p:sp>
    </p:spTree>
    <p:extLst>
      <p:ext uri="{BB962C8B-B14F-4D97-AF65-F5344CB8AC3E}">
        <p14:creationId xmlns:p14="http://schemas.microsoft.com/office/powerpoint/2010/main" val="491969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83BDD-EB8B-BB17-B2FB-59DB17DAEF0F}"/>
              </a:ext>
            </a:extLst>
          </p:cNvPr>
          <p:cNvSpPr>
            <a:spLocks noGrp="1"/>
          </p:cNvSpPr>
          <p:nvPr>
            <p:ph type="ctrTitle"/>
          </p:nvPr>
        </p:nvSpPr>
        <p:spPr>
          <a:xfrm>
            <a:off x="1344507" y="938869"/>
            <a:ext cx="7766936" cy="1646302"/>
          </a:xfrm>
        </p:spPr>
        <p:txBody>
          <a:bodyPr>
            <a:normAutofit/>
          </a:bodyPr>
          <a:lstStyle/>
          <a:p>
            <a:pPr algn="ctr"/>
            <a:r>
              <a:rPr lang="en-US" sz="6000" b="1" dirty="0">
                <a:solidFill>
                  <a:schemeClr val="tx1"/>
                </a:solidFill>
              </a:rPr>
              <a:t>OVERVIEW</a:t>
            </a:r>
            <a:endParaRPr lang="en-NG" sz="6000" b="1" dirty="0">
              <a:solidFill>
                <a:schemeClr val="tx1"/>
              </a:solidFill>
            </a:endParaRPr>
          </a:p>
        </p:txBody>
      </p:sp>
      <p:sp>
        <p:nvSpPr>
          <p:cNvPr id="3" name="Subtitle 2">
            <a:extLst>
              <a:ext uri="{FF2B5EF4-FFF2-40B4-BE49-F238E27FC236}">
                <a16:creationId xmlns:a16="http://schemas.microsoft.com/office/drawing/2014/main" id="{5D1361C0-19C7-8133-E8FD-74CDDE7828CE}"/>
              </a:ext>
            </a:extLst>
          </p:cNvPr>
          <p:cNvSpPr>
            <a:spLocks noGrp="1"/>
          </p:cNvSpPr>
          <p:nvPr>
            <p:ph type="subTitle" idx="1"/>
          </p:nvPr>
        </p:nvSpPr>
        <p:spPr>
          <a:xfrm>
            <a:off x="1456267" y="3300247"/>
            <a:ext cx="7766936" cy="1801327"/>
          </a:xfrm>
        </p:spPr>
        <p:txBody>
          <a:bodyPr>
            <a:normAutofit fontScale="25000" lnSpcReduction="20000"/>
          </a:bodyPr>
          <a:lstStyle/>
          <a:p>
            <a:r>
              <a:rPr lang="en-US" sz="6400" cap="none" dirty="0" err="1">
                <a:solidFill>
                  <a:schemeClr val="tx1"/>
                </a:solidFill>
                <a:latin typeface="Comic Sans MS" panose="030F0702030302020204" pitchFamily="66" charset="0"/>
              </a:rPr>
              <a:t>T</a:t>
            </a:r>
            <a:r>
              <a:rPr lang="en-US" sz="6400" cap="none" dirty="0" err="1">
                <a:solidFill>
                  <a:schemeClr val="tx1"/>
                </a:solidFill>
              </a:rPr>
              <a:t>ec</a:t>
            </a:r>
            <a:r>
              <a:rPr lang="en-US" sz="7200" cap="none" dirty="0" err="1">
                <a:solidFill>
                  <a:schemeClr val="tx1"/>
                </a:solidFill>
              </a:rPr>
              <a:t>htronix</a:t>
            </a:r>
            <a:r>
              <a:rPr lang="en-US" sz="7200" cap="none" dirty="0">
                <a:solidFill>
                  <a:schemeClr val="tx1"/>
                </a:solidFill>
              </a:rPr>
              <a:t> innovations, a forefront player in the microchip and robotics industry, is encountering challenges in streamlining its sales strategies, optimizing production planning, and pursuing market expansion.</a:t>
            </a:r>
          </a:p>
          <a:p>
            <a:r>
              <a:rPr lang="en-US" sz="7200" cap="none" dirty="0">
                <a:solidFill>
                  <a:schemeClr val="tx1"/>
                </a:solidFill>
              </a:rPr>
              <a:t>The company boasts an extensive portfolio that caters to automotive, consumer electronics, and industrial sectors. however, it grapples with demand unpredictability, inventory management inefficiencies, and identifation of  profitable market opportunities</a:t>
            </a:r>
            <a:r>
              <a:rPr lang="en-US" sz="7200" dirty="0">
                <a:solidFill>
                  <a:schemeClr val="tx1"/>
                </a:solidFill>
              </a:rPr>
              <a:t>. </a:t>
            </a:r>
            <a:endParaRPr lang="en-NG" sz="7200" dirty="0">
              <a:solidFill>
                <a:schemeClr val="tx1"/>
              </a:solidFill>
            </a:endParaRPr>
          </a:p>
          <a:p>
            <a:endParaRPr lang="en-NG" dirty="0"/>
          </a:p>
        </p:txBody>
      </p:sp>
    </p:spTree>
    <p:extLst>
      <p:ext uri="{BB962C8B-B14F-4D97-AF65-F5344CB8AC3E}">
        <p14:creationId xmlns:p14="http://schemas.microsoft.com/office/powerpoint/2010/main" val="2337516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A3141-3178-A5FC-7E70-31A84CC1E57C}"/>
              </a:ext>
            </a:extLst>
          </p:cNvPr>
          <p:cNvSpPr>
            <a:spLocks noGrp="1"/>
          </p:cNvSpPr>
          <p:nvPr>
            <p:ph type="ctrTitle"/>
          </p:nvPr>
        </p:nvSpPr>
        <p:spPr>
          <a:xfrm>
            <a:off x="1068110" y="416560"/>
            <a:ext cx="8012853" cy="4064000"/>
          </a:xfrm>
        </p:spPr>
        <p:txBody>
          <a:bodyPr/>
          <a:lstStyle/>
          <a:p>
            <a:pPr algn="ctr"/>
            <a:r>
              <a:rPr lang="en-US" sz="6000" b="1" dirty="0">
                <a:solidFill>
                  <a:schemeClr val="tx1"/>
                </a:solidFill>
              </a:rPr>
              <a:t>OBJECTIVES</a:t>
            </a:r>
            <a:r>
              <a:rPr lang="en-US" sz="7200" b="1" dirty="0">
                <a:solidFill>
                  <a:schemeClr val="tx1"/>
                </a:solidFill>
              </a:rPr>
              <a:t>  </a:t>
            </a:r>
            <a:br>
              <a:rPr lang="en-US" sz="7200" b="1" dirty="0">
                <a:solidFill>
                  <a:schemeClr val="tx1"/>
                </a:solidFill>
              </a:rPr>
            </a:br>
            <a:br>
              <a:rPr lang="en-US" sz="7200" b="1" dirty="0">
                <a:solidFill>
                  <a:schemeClr val="tx1"/>
                </a:solidFill>
              </a:rPr>
            </a:br>
            <a:endParaRPr lang="en-NG" sz="7200" b="1" dirty="0">
              <a:solidFill>
                <a:schemeClr val="tx1"/>
              </a:solidFill>
            </a:endParaRPr>
          </a:p>
        </p:txBody>
      </p:sp>
      <p:sp>
        <p:nvSpPr>
          <p:cNvPr id="3" name="Subtitle 2">
            <a:extLst>
              <a:ext uri="{FF2B5EF4-FFF2-40B4-BE49-F238E27FC236}">
                <a16:creationId xmlns:a16="http://schemas.microsoft.com/office/drawing/2014/main" id="{7014BC06-1C5A-885A-75B3-EC62AE4EDA4C}"/>
              </a:ext>
            </a:extLst>
          </p:cNvPr>
          <p:cNvSpPr>
            <a:spLocks noGrp="1"/>
          </p:cNvSpPr>
          <p:nvPr>
            <p:ph type="subTitle" idx="1"/>
          </p:nvPr>
        </p:nvSpPr>
        <p:spPr>
          <a:xfrm>
            <a:off x="1314027" y="2994193"/>
            <a:ext cx="7766936" cy="2370287"/>
          </a:xfrm>
        </p:spPr>
        <p:txBody>
          <a:bodyPr>
            <a:normAutofit fontScale="92500"/>
          </a:bodyPr>
          <a:lstStyle/>
          <a:p>
            <a:pPr algn="l"/>
            <a:r>
              <a:rPr lang="en-US" sz="1700" cap="none" dirty="0"/>
              <a:t>Over the previous year, </a:t>
            </a:r>
            <a:r>
              <a:rPr lang="en-US" sz="1700" cap="none" dirty="0" err="1"/>
              <a:t>techtronix</a:t>
            </a:r>
            <a:r>
              <a:rPr lang="en-US" sz="1700" cap="none" dirty="0"/>
              <a:t> innovations has meticulously compiled a dataset encompassing each transaction, encompassing sales data, customer interactions, product specifics, and financial metrics. </a:t>
            </a:r>
          </a:p>
          <a:p>
            <a:pPr algn="l"/>
            <a:r>
              <a:rPr lang="en-US" sz="1700" b="1" dirty="0">
                <a:ea typeface="Verdana" panose="020B0604030504040204" pitchFamily="34" charset="0"/>
              </a:rPr>
              <a:t>AIMS</a:t>
            </a:r>
          </a:p>
          <a:p>
            <a:pPr marL="285750" indent="-285750" algn="l">
              <a:buClr>
                <a:schemeClr val="tx1"/>
              </a:buClr>
              <a:buFont typeface="Wingdings" panose="05000000000000000000" pitchFamily="2" charset="2"/>
              <a:buChar char="§"/>
            </a:pPr>
            <a:r>
              <a:rPr lang="en-US" sz="1700" cap="none" dirty="0">
                <a:ea typeface="Verdana" panose="020B0604030504040204" pitchFamily="34" charset="0"/>
              </a:rPr>
              <a:t>To use the metrics for an</a:t>
            </a:r>
            <a:r>
              <a:rPr lang="en-US" sz="1700" cap="none" dirty="0"/>
              <a:t> in-depth business performance analysis</a:t>
            </a:r>
          </a:p>
          <a:p>
            <a:pPr marL="285750" indent="-285750" algn="l">
              <a:buClr>
                <a:schemeClr val="tx1"/>
              </a:buClr>
              <a:buFont typeface="Wingdings" panose="05000000000000000000" pitchFamily="2" charset="2"/>
              <a:buChar char="§"/>
            </a:pPr>
            <a:r>
              <a:rPr lang="en-US" sz="1700" cap="none" dirty="0"/>
              <a:t> Enumerate various trends identification of the metrics above</a:t>
            </a:r>
          </a:p>
          <a:p>
            <a:pPr marL="285750" indent="-285750" algn="l">
              <a:buClr>
                <a:schemeClr val="tx1"/>
              </a:buClr>
              <a:buFont typeface="Wingdings" panose="05000000000000000000" pitchFamily="2" charset="2"/>
              <a:buChar char="§"/>
            </a:pPr>
            <a:r>
              <a:rPr lang="en-US" sz="1700" cap="none" dirty="0"/>
              <a:t> Insight extraction to inform strategic decisions</a:t>
            </a:r>
            <a:r>
              <a:rPr lang="en-US" sz="1600" cap="none" dirty="0">
                <a:latin typeface="Comic Sans MS" panose="030F0702030302020204" pitchFamily="66" charset="0"/>
              </a:rPr>
              <a:t>.</a:t>
            </a:r>
            <a:endParaRPr lang="en-US" sz="1700" cap="none" dirty="0">
              <a:latin typeface="Comic Sans MS" panose="030F0702030302020204" pitchFamily="66" charset="0"/>
            </a:endParaRPr>
          </a:p>
          <a:p>
            <a:pPr algn="l">
              <a:buClr>
                <a:schemeClr val="tx1"/>
              </a:buClr>
            </a:pPr>
            <a:endParaRPr lang="en-US" sz="1700" dirty="0">
              <a:latin typeface="Verdana" panose="020B0604030504040204" pitchFamily="34" charset="0"/>
              <a:ea typeface="Verdana" panose="020B0604030504040204" pitchFamily="34" charset="0"/>
            </a:endParaRPr>
          </a:p>
          <a:p>
            <a:pPr algn="l">
              <a:buClr>
                <a:schemeClr val="tx1"/>
              </a:buClr>
            </a:pPr>
            <a:endParaRPr lang="en-US" sz="1700" dirty="0">
              <a:latin typeface="Verdana" panose="020B0604030504040204" pitchFamily="34" charset="0"/>
              <a:ea typeface="Verdana" panose="020B0604030504040204" pitchFamily="34" charset="0"/>
            </a:endParaRPr>
          </a:p>
          <a:p>
            <a:pPr algn="l">
              <a:buClr>
                <a:schemeClr val="tx1"/>
              </a:buClr>
            </a:pPr>
            <a:endParaRPr lang="en-US" sz="1700" dirty="0">
              <a:latin typeface="Verdana" panose="020B0604030504040204" pitchFamily="34" charset="0"/>
              <a:ea typeface="Verdana" panose="020B0604030504040204" pitchFamily="34" charset="0"/>
            </a:endParaRPr>
          </a:p>
          <a:p>
            <a:pPr algn="l"/>
            <a:endParaRPr lang="en-NG" sz="1700" dirty="0"/>
          </a:p>
        </p:txBody>
      </p:sp>
    </p:spTree>
    <p:extLst>
      <p:ext uri="{BB962C8B-B14F-4D97-AF65-F5344CB8AC3E}">
        <p14:creationId xmlns:p14="http://schemas.microsoft.com/office/powerpoint/2010/main" val="329087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621F9-05FA-71FC-0AEE-9984E3D05405}"/>
              </a:ext>
            </a:extLst>
          </p:cNvPr>
          <p:cNvSpPr>
            <a:spLocks noGrp="1"/>
          </p:cNvSpPr>
          <p:nvPr>
            <p:ph type="ctrTitle"/>
          </p:nvPr>
        </p:nvSpPr>
        <p:spPr>
          <a:xfrm>
            <a:off x="1263227" y="0"/>
            <a:ext cx="7766936" cy="1646302"/>
          </a:xfrm>
        </p:spPr>
        <p:txBody>
          <a:bodyPr>
            <a:normAutofit fontScale="90000"/>
          </a:bodyPr>
          <a:lstStyle/>
          <a:p>
            <a:pPr algn="ctr"/>
            <a:r>
              <a:rPr lang="en-US" sz="8000" dirty="0">
                <a:solidFill>
                  <a:schemeClr val="tx1"/>
                </a:solidFill>
              </a:rPr>
              <a:t>ANALYSIS GOALS</a:t>
            </a:r>
            <a:endParaRPr lang="en-NG" sz="8000" dirty="0">
              <a:solidFill>
                <a:schemeClr val="tx1"/>
              </a:solidFill>
            </a:endParaRPr>
          </a:p>
        </p:txBody>
      </p:sp>
      <p:sp>
        <p:nvSpPr>
          <p:cNvPr id="3" name="Subtitle 2">
            <a:extLst>
              <a:ext uri="{FF2B5EF4-FFF2-40B4-BE49-F238E27FC236}">
                <a16:creationId xmlns:a16="http://schemas.microsoft.com/office/drawing/2014/main" id="{E32C1EA1-348F-090C-39A8-3BC3CDB16B1A}"/>
              </a:ext>
            </a:extLst>
          </p:cNvPr>
          <p:cNvSpPr>
            <a:spLocks noGrp="1"/>
          </p:cNvSpPr>
          <p:nvPr>
            <p:ph type="subTitle" idx="1"/>
          </p:nvPr>
        </p:nvSpPr>
        <p:spPr>
          <a:xfrm>
            <a:off x="1425787" y="1734353"/>
            <a:ext cx="7766936" cy="4950927"/>
          </a:xfrm>
        </p:spPr>
        <p:txBody>
          <a:bodyPr>
            <a:normAutofit/>
          </a:bodyPr>
          <a:lstStyle/>
          <a:p>
            <a:pPr algn="l"/>
            <a:r>
              <a:rPr lang="en-US" sz="1600" dirty="0">
                <a:latin typeface="Comic Sans MS" panose="030F0702030302020204" pitchFamily="66" charset="0"/>
              </a:rPr>
              <a:t>W</a:t>
            </a:r>
            <a:r>
              <a:rPr lang="en-US" sz="1600" cap="none" dirty="0">
                <a:latin typeface="Comic Sans MS" panose="030F0702030302020204" pitchFamily="66" charset="0"/>
              </a:rPr>
              <a:t>e are to guide </a:t>
            </a:r>
            <a:r>
              <a:rPr lang="en-US" sz="1600" cap="none" dirty="0" err="1">
                <a:latin typeface="Comic Sans MS" panose="030F0702030302020204" pitchFamily="66" charset="0"/>
              </a:rPr>
              <a:t>techtronix</a:t>
            </a:r>
            <a:r>
              <a:rPr lang="en-US" sz="1600" cap="none" dirty="0">
                <a:latin typeface="Comic Sans MS" panose="030F0702030302020204" pitchFamily="66" charset="0"/>
              </a:rPr>
              <a:t> innovations in overcoming its current obstacles through the creation of automated power bi reports with the following metrics:</a:t>
            </a:r>
          </a:p>
          <a:p>
            <a:pPr marL="285750" indent="-285750" algn="l">
              <a:buClr>
                <a:schemeClr val="tx1"/>
              </a:buClr>
              <a:buFont typeface="Wingdings" panose="05000000000000000000" pitchFamily="2" charset="2"/>
              <a:buChar char="v"/>
            </a:pPr>
            <a:r>
              <a:rPr lang="en-US" sz="1600" cap="none" dirty="0">
                <a:latin typeface="Comic Sans MS" panose="030F0702030302020204" pitchFamily="66" charset="0"/>
              </a:rPr>
              <a:t>Sales performance analysis: Uncover sales trends across various product categories, sectors, regions, and timeframes. highlight the best and worst performers </a:t>
            </a:r>
          </a:p>
          <a:p>
            <a:pPr marL="285750" indent="-285750" algn="l">
              <a:buClr>
                <a:schemeClr val="tx1"/>
              </a:buClr>
              <a:buFont typeface="Wingdings" panose="05000000000000000000" pitchFamily="2" charset="2"/>
              <a:buChar char="v"/>
            </a:pPr>
            <a:r>
              <a:rPr lang="en-US" sz="1600" cap="none" dirty="0">
                <a:latin typeface="Comic Sans MS" panose="030F0702030302020204" pitchFamily="66" charset="0"/>
              </a:rPr>
              <a:t> Customer insights: Dive into customer segmentation to reveal purchase patterns, preferences by sector, and geographic distribution. identify the sectors contributing most significantly to sales and profitability</a:t>
            </a:r>
          </a:p>
          <a:p>
            <a:pPr marL="285750" indent="-285750" algn="l">
              <a:buClr>
                <a:schemeClr val="tx1"/>
              </a:buClr>
              <a:buFont typeface="Wingdings" panose="05000000000000000000" pitchFamily="2" charset="2"/>
              <a:buChar char="v"/>
            </a:pPr>
            <a:r>
              <a:rPr lang="en-US" sz="1600" cap="none" dirty="0">
                <a:latin typeface="Comic Sans MS" panose="030F0702030302020204" pitchFamily="66" charset="0"/>
              </a:rPr>
              <a:t>Inventory optimization: Evaluate inventory management against sales figures to pinpoint production planning mismatches. propose methods to align production with market demands better</a:t>
            </a:r>
          </a:p>
          <a:p>
            <a:pPr marL="285750" indent="-285750" algn="l">
              <a:buClr>
                <a:schemeClr val="tx1"/>
              </a:buClr>
              <a:buFont typeface="Wingdings" panose="05000000000000000000" pitchFamily="2" charset="2"/>
              <a:buChar char="v"/>
            </a:pPr>
            <a:r>
              <a:rPr lang="en-US" sz="1600" cap="none" dirty="0">
                <a:latin typeface="Comic Sans MS" panose="030F0702030302020204" pitchFamily="66" charset="0"/>
              </a:rPr>
              <a:t>Profitability analysis: Analyze the profitability across different product categories, considering sales revenue and production costs. point out products with high margins and suggest cost-reduction strategies</a:t>
            </a:r>
          </a:p>
          <a:p>
            <a:pPr marL="285750" indent="-285750" algn="l">
              <a:buClr>
                <a:schemeClr val="tx1"/>
              </a:buClr>
              <a:buFont typeface="Wingdings" panose="05000000000000000000" pitchFamily="2" charset="2"/>
              <a:buChar char="v"/>
            </a:pPr>
            <a:r>
              <a:rPr lang="en-US" sz="1600" cap="none" dirty="0">
                <a:latin typeface="Comic Sans MS" panose="030F0702030302020204" pitchFamily="66" charset="0"/>
              </a:rPr>
              <a:t> Market expansion opportunities: Analyze sales and customer data to discover new markets for expansion, emphasizing regions and sectors with untapped potential. </a:t>
            </a:r>
          </a:p>
          <a:p>
            <a:pPr algn="l">
              <a:buClr>
                <a:schemeClr val="tx1"/>
              </a:buClr>
            </a:pPr>
            <a:endParaRPr lang="en-US" sz="1600" dirty="0">
              <a:solidFill>
                <a:schemeClr val="tx1"/>
              </a:solidFill>
            </a:endParaRPr>
          </a:p>
          <a:p>
            <a:pPr marL="285750" indent="-285750" algn="l">
              <a:buClr>
                <a:schemeClr val="tx1"/>
              </a:buClr>
              <a:buFont typeface="Wingdings" panose="05000000000000000000" pitchFamily="2" charset="2"/>
              <a:buChar char="v"/>
            </a:pPr>
            <a:endParaRPr lang="en-US" sz="1600" dirty="0">
              <a:solidFill>
                <a:schemeClr val="tx1"/>
              </a:solidFill>
            </a:endParaRPr>
          </a:p>
          <a:p>
            <a:pPr marL="285750" indent="-285750" algn="l">
              <a:buClr>
                <a:schemeClr val="tx1"/>
              </a:buClr>
              <a:buFont typeface="Wingdings" panose="05000000000000000000" pitchFamily="2" charset="2"/>
              <a:buChar char="v"/>
            </a:pPr>
            <a:endParaRPr lang="en-NG" sz="1700" dirty="0"/>
          </a:p>
        </p:txBody>
      </p:sp>
    </p:spTree>
    <p:extLst>
      <p:ext uri="{BB962C8B-B14F-4D97-AF65-F5344CB8AC3E}">
        <p14:creationId xmlns:p14="http://schemas.microsoft.com/office/powerpoint/2010/main" val="3650015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C0ED3-B564-99CD-CC65-40D82C36F72D}"/>
              </a:ext>
            </a:extLst>
          </p:cNvPr>
          <p:cNvSpPr>
            <a:spLocks noGrp="1"/>
          </p:cNvSpPr>
          <p:nvPr>
            <p:ph type="title"/>
          </p:nvPr>
        </p:nvSpPr>
        <p:spPr/>
        <p:txBody>
          <a:bodyPr/>
          <a:lstStyle/>
          <a:p>
            <a:pPr algn="ctr"/>
            <a:r>
              <a:rPr lang="en-US" dirty="0"/>
              <a:t>KEY PERFORMANCE INDICATORS (KPI’s)</a:t>
            </a:r>
            <a:endParaRPr lang="en-NG" dirty="0"/>
          </a:p>
        </p:txBody>
      </p:sp>
      <p:graphicFrame>
        <p:nvGraphicFramePr>
          <p:cNvPr id="9" name="Content Placeholder 8">
            <a:extLst>
              <a:ext uri="{FF2B5EF4-FFF2-40B4-BE49-F238E27FC236}">
                <a16:creationId xmlns:a16="http://schemas.microsoft.com/office/drawing/2014/main" id="{8A975BFA-F408-4645-FE22-22BB87815CE5}"/>
              </a:ext>
            </a:extLst>
          </p:cNvPr>
          <p:cNvGraphicFramePr>
            <a:graphicFrameLocks noGrp="1"/>
          </p:cNvGraphicFramePr>
          <p:nvPr>
            <p:ph idx="1"/>
            <p:extLst>
              <p:ext uri="{D42A27DB-BD31-4B8C-83A1-F6EECF244321}">
                <p14:modId xmlns:p14="http://schemas.microsoft.com/office/powerpoint/2010/main" val="1198467507"/>
              </p:ext>
            </p:extLst>
          </p:nvPr>
        </p:nvGraphicFramePr>
        <p:xfrm>
          <a:off x="1103313" y="2052638"/>
          <a:ext cx="8947150" cy="4195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99230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585BD-B77E-3864-DB74-61E2DD9849B1}"/>
              </a:ext>
            </a:extLst>
          </p:cNvPr>
          <p:cNvSpPr>
            <a:spLocks noGrp="1"/>
          </p:cNvSpPr>
          <p:nvPr>
            <p:ph type="title"/>
          </p:nvPr>
        </p:nvSpPr>
        <p:spPr>
          <a:xfrm>
            <a:off x="677334" y="514924"/>
            <a:ext cx="3854528" cy="1278466"/>
          </a:xfrm>
        </p:spPr>
        <p:txBody>
          <a:bodyPr>
            <a:normAutofit/>
          </a:bodyPr>
          <a:lstStyle/>
          <a:p>
            <a:pPr algn="ctr"/>
            <a:r>
              <a:rPr lang="en-US" sz="6000" dirty="0">
                <a:solidFill>
                  <a:schemeClr val="tx1"/>
                </a:solidFill>
              </a:rPr>
              <a:t>INSIGHTS</a:t>
            </a:r>
            <a:endParaRPr lang="en-NG" sz="6000" dirty="0">
              <a:solidFill>
                <a:schemeClr val="tx1"/>
              </a:solidFill>
            </a:endParaRPr>
          </a:p>
        </p:txBody>
      </p:sp>
      <p:graphicFrame>
        <p:nvGraphicFramePr>
          <p:cNvPr id="16" name="Content Placeholder 15">
            <a:extLst>
              <a:ext uri="{FF2B5EF4-FFF2-40B4-BE49-F238E27FC236}">
                <a16:creationId xmlns:a16="http://schemas.microsoft.com/office/drawing/2014/main" id="{7AB4E50C-85E8-AE86-8251-AF9C0829E1E0}"/>
              </a:ext>
            </a:extLst>
          </p:cNvPr>
          <p:cNvGraphicFramePr>
            <a:graphicFrameLocks noGrp="1"/>
          </p:cNvGraphicFramePr>
          <p:nvPr>
            <p:ph idx="1"/>
            <p:extLst>
              <p:ext uri="{D42A27DB-BD31-4B8C-83A1-F6EECF244321}">
                <p14:modId xmlns:p14="http://schemas.microsoft.com/office/powerpoint/2010/main" val="3663797031"/>
              </p:ext>
            </p:extLst>
          </p:nvPr>
        </p:nvGraphicFramePr>
        <p:xfrm>
          <a:off x="5086350" y="2659063"/>
          <a:ext cx="4513263" cy="2329497"/>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 Placeholder 3">
            <a:extLst>
              <a:ext uri="{FF2B5EF4-FFF2-40B4-BE49-F238E27FC236}">
                <a16:creationId xmlns:a16="http://schemas.microsoft.com/office/drawing/2014/main" id="{7CBC0375-B189-60B0-2F9D-E11400DE3EBD}"/>
              </a:ext>
            </a:extLst>
          </p:cNvPr>
          <p:cNvSpPr>
            <a:spLocks noGrp="1"/>
          </p:cNvSpPr>
          <p:nvPr>
            <p:ph type="body" sz="half" idx="2"/>
          </p:nvPr>
        </p:nvSpPr>
        <p:spPr>
          <a:xfrm>
            <a:off x="586395" y="1793390"/>
            <a:ext cx="3854528" cy="2584449"/>
          </a:xfrm>
        </p:spPr>
        <p:txBody>
          <a:bodyPr/>
          <a:lstStyle/>
          <a:p>
            <a:pPr marL="285750" indent="-285750">
              <a:buFont typeface="Wingdings" panose="05000000000000000000" pitchFamily="2" charset="2"/>
              <a:buChar char="q"/>
            </a:pPr>
            <a:r>
              <a:rPr lang="en-US" dirty="0"/>
              <a:t>Microchip brings the highest revenue of  $97m while Sensor is the least revenue generating of $76M</a:t>
            </a:r>
            <a:endParaRPr lang="en-NG" dirty="0"/>
          </a:p>
        </p:txBody>
      </p:sp>
      <p:graphicFrame>
        <p:nvGraphicFramePr>
          <p:cNvPr id="17" name="Content Placeholder 15">
            <a:extLst>
              <a:ext uri="{FF2B5EF4-FFF2-40B4-BE49-F238E27FC236}">
                <a16:creationId xmlns:a16="http://schemas.microsoft.com/office/drawing/2014/main" id="{D2BE25ED-C1E0-80DD-EE13-D3ED824A03EB}"/>
              </a:ext>
            </a:extLst>
          </p:cNvPr>
          <p:cNvGraphicFramePr>
            <a:graphicFrameLocks/>
          </p:cNvGraphicFramePr>
          <p:nvPr>
            <p:extLst>
              <p:ext uri="{D42A27DB-BD31-4B8C-83A1-F6EECF244321}">
                <p14:modId xmlns:p14="http://schemas.microsoft.com/office/powerpoint/2010/main" val="3408565441"/>
              </p:ext>
            </p:extLst>
          </p:nvPr>
        </p:nvGraphicFramePr>
        <p:xfrm>
          <a:off x="4622801" y="1643865"/>
          <a:ext cx="5065729" cy="346270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850602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64CCE-6894-17B2-EA88-D7D8B70728CD}"/>
              </a:ext>
            </a:extLst>
          </p:cNvPr>
          <p:cNvSpPr>
            <a:spLocks noGrp="1"/>
          </p:cNvSpPr>
          <p:nvPr>
            <p:ph type="title"/>
          </p:nvPr>
        </p:nvSpPr>
        <p:spPr>
          <a:xfrm>
            <a:off x="645740" y="127386"/>
            <a:ext cx="9404723" cy="1534749"/>
          </a:xfrm>
        </p:spPr>
        <p:txBody>
          <a:bodyPr/>
          <a:lstStyle/>
          <a:p>
            <a:r>
              <a:rPr lang="en-US" sz="6600" dirty="0"/>
              <a:t>INSIGHTS</a:t>
            </a:r>
            <a:endParaRPr lang="en-NG" sz="6600" dirty="0"/>
          </a:p>
        </p:txBody>
      </p:sp>
      <p:sp>
        <p:nvSpPr>
          <p:cNvPr id="3" name="Text Placeholder 2">
            <a:extLst>
              <a:ext uri="{FF2B5EF4-FFF2-40B4-BE49-F238E27FC236}">
                <a16:creationId xmlns:a16="http://schemas.microsoft.com/office/drawing/2014/main" id="{D97F4C8E-9ACD-2684-BFFB-D3544997F393}"/>
              </a:ext>
            </a:extLst>
          </p:cNvPr>
          <p:cNvSpPr>
            <a:spLocks noGrp="1"/>
          </p:cNvSpPr>
          <p:nvPr>
            <p:ph type="body" idx="1"/>
          </p:nvPr>
        </p:nvSpPr>
        <p:spPr>
          <a:xfrm>
            <a:off x="1103313" y="1232899"/>
            <a:ext cx="4396338" cy="1248363"/>
          </a:xfrm>
        </p:spPr>
        <p:txBody>
          <a:bodyPr/>
          <a:lstStyle/>
          <a:p>
            <a:pPr marL="285750" indent="-285750">
              <a:buFont typeface="Wingdings" panose="05000000000000000000" pitchFamily="2" charset="2"/>
              <a:buChar char="Ø"/>
            </a:pPr>
            <a:r>
              <a:rPr lang="en-US" sz="1600" dirty="0"/>
              <a:t> </a:t>
            </a:r>
            <a:r>
              <a:rPr lang="en-US" sz="1600" dirty="0">
                <a:latin typeface="Comic Sans MS" panose="030F0702030302020204" pitchFamily="66" charset="0"/>
              </a:rPr>
              <a:t>Looking at the two charts ,we can see that Product_1100 is the highest most expensive product to produce  with production cost of $47,704 with the 3</a:t>
            </a:r>
            <a:r>
              <a:rPr lang="en-US" sz="1600" baseline="30000" dirty="0">
                <a:latin typeface="Comic Sans MS" panose="030F0702030302020204" pitchFamily="66" charset="0"/>
              </a:rPr>
              <a:t>rd</a:t>
            </a:r>
            <a:r>
              <a:rPr lang="en-US" sz="1600" dirty="0">
                <a:latin typeface="Comic Sans MS" panose="030F0702030302020204" pitchFamily="66" charset="0"/>
              </a:rPr>
              <a:t> highest total profit of $333,022</a:t>
            </a:r>
            <a:endParaRPr lang="en-NG" sz="1600" dirty="0">
              <a:latin typeface="Comic Sans MS" panose="030F0702030302020204" pitchFamily="66" charset="0"/>
            </a:endParaRPr>
          </a:p>
        </p:txBody>
      </p:sp>
      <p:pic>
        <p:nvPicPr>
          <p:cNvPr id="8" name="Content Placeholder 7">
            <a:extLst>
              <a:ext uri="{FF2B5EF4-FFF2-40B4-BE49-F238E27FC236}">
                <a16:creationId xmlns:a16="http://schemas.microsoft.com/office/drawing/2014/main" id="{67E615EF-0372-2BFB-BD9D-4CC3E08C394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103312" y="2767648"/>
            <a:ext cx="4396339" cy="3741738"/>
          </a:xfrm>
          <a:prstGeom prst="rect">
            <a:avLst/>
          </a:prstGeom>
          <a:ln>
            <a:noFill/>
          </a:ln>
          <a:effectLst>
            <a:outerShdw blurRad="292100" dist="139700" dir="2700000" algn="tl" rotWithShape="0">
              <a:srgbClr val="333333">
                <a:alpha val="65000"/>
              </a:srgbClr>
            </a:outerShdw>
          </a:effectLst>
        </p:spPr>
      </p:pic>
      <p:sp>
        <p:nvSpPr>
          <p:cNvPr id="5" name="Text Placeholder 4">
            <a:extLst>
              <a:ext uri="{FF2B5EF4-FFF2-40B4-BE49-F238E27FC236}">
                <a16:creationId xmlns:a16="http://schemas.microsoft.com/office/drawing/2014/main" id="{35D34432-022C-0044-D443-C0A70620B24A}"/>
              </a:ext>
            </a:extLst>
          </p:cNvPr>
          <p:cNvSpPr>
            <a:spLocks noGrp="1"/>
          </p:cNvSpPr>
          <p:nvPr>
            <p:ph type="body" sz="quarter" idx="3"/>
          </p:nvPr>
        </p:nvSpPr>
        <p:spPr>
          <a:xfrm>
            <a:off x="5348101" y="1143118"/>
            <a:ext cx="4396339" cy="1248362"/>
          </a:xfrm>
        </p:spPr>
        <p:txBody>
          <a:bodyPr/>
          <a:lstStyle/>
          <a:p>
            <a:r>
              <a:rPr lang="en-US" sz="1600" dirty="0">
                <a:latin typeface="Comic Sans MS" panose="030F0702030302020204" pitchFamily="66" charset="0"/>
              </a:rPr>
              <a:t>While product_ 1469 which is the 2</a:t>
            </a:r>
            <a:r>
              <a:rPr lang="en-US" sz="1600" baseline="30000" dirty="0">
                <a:latin typeface="Comic Sans MS" panose="030F0702030302020204" pitchFamily="66" charset="0"/>
              </a:rPr>
              <a:t>nd</a:t>
            </a:r>
            <a:r>
              <a:rPr lang="en-US" sz="1600" dirty="0">
                <a:latin typeface="Comic Sans MS" panose="030F0702030302020204" pitchFamily="66" charset="0"/>
              </a:rPr>
              <a:t> most expensive product gives a total profit of $493,100 as the 2</a:t>
            </a:r>
            <a:r>
              <a:rPr lang="en-US" sz="1600" baseline="30000" dirty="0">
                <a:latin typeface="Comic Sans MS" panose="030F0702030302020204" pitchFamily="66" charset="0"/>
              </a:rPr>
              <a:t>nd</a:t>
            </a:r>
            <a:r>
              <a:rPr lang="en-US" sz="1600" dirty="0">
                <a:latin typeface="Comic Sans MS" panose="030F0702030302020204" pitchFamily="66" charset="0"/>
              </a:rPr>
              <a:t> highest profit while product 1100 which is the most expensive product having a production cost of $47,704 gave the least profit in the top three products</a:t>
            </a:r>
            <a:endParaRPr lang="en-NG" sz="1600" dirty="0">
              <a:latin typeface="Comic Sans MS" panose="030F0702030302020204" pitchFamily="66" charset="0"/>
            </a:endParaRPr>
          </a:p>
        </p:txBody>
      </p:sp>
      <p:pic>
        <p:nvPicPr>
          <p:cNvPr id="10" name="Content Placeholder 9">
            <a:extLst>
              <a:ext uri="{FF2B5EF4-FFF2-40B4-BE49-F238E27FC236}">
                <a16:creationId xmlns:a16="http://schemas.microsoft.com/office/drawing/2014/main" id="{DF661035-A2A5-C42D-FE17-D8CB5834ADC5}"/>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5786755" y="2786063"/>
            <a:ext cx="4395788" cy="372332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722732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553B4C-B7CB-F00B-126F-2E72A891B84C}"/>
              </a:ext>
            </a:extLst>
          </p:cNvPr>
          <p:cNvSpPr>
            <a:spLocks noGrp="1"/>
          </p:cNvSpPr>
          <p:nvPr>
            <p:ph type="title"/>
          </p:nvPr>
        </p:nvSpPr>
        <p:spPr>
          <a:xfrm>
            <a:off x="373071" y="326571"/>
            <a:ext cx="2822192" cy="892629"/>
          </a:xfrm>
        </p:spPr>
        <p:txBody>
          <a:bodyPr>
            <a:noAutofit/>
          </a:bodyPr>
          <a:lstStyle/>
          <a:p>
            <a:r>
              <a:rPr lang="en-US" sz="4800" dirty="0"/>
              <a:t>INSIGHTS</a:t>
            </a:r>
            <a:endParaRPr lang="en-NG" sz="4800" dirty="0"/>
          </a:p>
        </p:txBody>
      </p:sp>
      <p:sp>
        <p:nvSpPr>
          <p:cNvPr id="7" name="Text Placeholder 6">
            <a:extLst>
              <a:ext uri="{FF2B5EF4-FFF2-40B4-BE49-F238E27FC236}">
                <a16:creationId xmlns:a16="http://schemas.microsoft.com/office/drawing/2014/main" id="{C6429D4E-A6D2-2FDA-E71B-35DFD87FC118}"/>
              </a:ext>
            </a:extLst>
          </p:cNvPr>
          <p:cNvSpPr>
            <a:spLocks noGrp="1"/>
          </p:cNvSpPr>
          <p:nvPr>
            <p:ph type="body" sz="half" idx="2"/>
          </p:nvPr>
        </p:nvSpPr>
        <p:spPr>
          <a:xfrm>
            <a:off x="373071" y="1458587"/>
            <a:ext cx="2821145" cy="4256413"/>
          </a:xfrm>
        </p:spPr>
        <p:txBody>
          <a:bodyPr>
            <a:normAutofit fontScale="92500" lnSpcReduction="20000"/>
          </a:bodyPr>
          <a:lstStyle/>
          <a:p>
            <a:pPr marL="285750" indent="-285750">
              <a:buFont typeface="Wingdings" panose="05000000000000000000" pitchFamily="2" charset="2"/>
              <a:buChar char="q"/>
            </a:pPr>
            <a:r>
              <a:rPr lang="en-US" sz="1600" dirty="0"/>
              <a:t>The highest revenue came from industrial sector followed by Consumer Electronics and Automotive as the least revenue.</a:t>
            </a:r>
          </a:p>
          <a:p>
            <a:pPr marL="285750" indent="-285750">
              <a:buFont typeface="Wingdings" panose="05000000000000000000" pitchFamily="2" charset="2"/>
              <a:buChar char="q"/>
            </a:pPr>
            <a:r>
              <a:rPr lang="en-US" sz="1600" dirty="0"/>
              <a:t> USA recorded the highest in Sensor product category under Automative followed by South Korea  and the least revenue is China</a:t>
            </a:r>
          </a:p>
          <a:p>
            <a:pPr marL="285750" indent="-285750">
              <a:buFont typeface="Wingdings" panose="05000000000000000000" pitchFamily="2" charset="2"/>
              <a:buChar char="q"/>
            </a:pPr>
            <a:r>
              <a:rPr lang="en-US" sz="1600" dirty="0"/>
              <a:t>Under customer Electronics ,Japan brought in the highest in total revenue with$18,040,733 followed by China and the least being USA generating $16,019,827</a:t>
            </a:r>
            <a:endParaRPr lang="en-NG" sz="1600" dirty="0"/>
          </a:p>
        </p:txBody>
      </p:sp>
      <p:pic>
        <p:nvPicPr>
          <p:cNvPr id="17" name="Picture Placeholder 16">
            <a:extLst>
              <a:ext uri="{FF2B5EF4-FFF2-40B4-BE49-F238E27FC236}">
                <a16:creationId xmlns:a16="http://schemas.microsoft.com/office/drawing/2014/main" id="{104FEEF7-AD09-44E8-63CE-463DD2577AD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3892" b="3892"/>
          <a:stretch>
            <a:fillRect/>
          </a:stretch>
        </p:blipFill>
        <p:spPr>
          <a:xfrm>
            <a:off x="3328827" y="1143000"/>
            <a:ext cx="8489055" cy="4572000"/>
          </a:xfrm>
        </p:spPr>
      </p:pic>
    </p:spTree>
    <p:extLst>
      <p:ext uri="{BB962C8B-B14F-4D97-AF65-F5344CB8AC3E}">
        <p14:creationId xmlns:p14="http://schemas.microsoft.com/office/powerpoint/2010/main" val="1495730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3059</TotalTime>
  <Words>1078</Words>
  <Application>Microsoft Office PowerPoint</Application>
  <PresentationFormat>Widescreen</PresentationFormat>
  <Paragraphs>84</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Century Gothic</vt:lpstr>
      <vt:lpstr>Comic Sans MS</vt:lpstr>
      <vt:lpstr>Verdana</vt:lpstr>
      <vt:lpstr>Wingdings</vt:lpstr>
      <vt:lpstr>Wingdings 3</vt:lpstr>
      <vt:lpstr>Ion</vt:lpstr>
      <vt:lpstr>POWER BI CAPSTONE PROJECT</vt:lpstr>
      <vt:lpstr>PROJECT INTRODUCTION  A hi-Tech case study of Techtronix Innovations </vt:lpstr>
      <vt:lpstr>OVERVIEW</vt:lpstr>
      <vt:lpstr>OBJECTIVES    </vt:lpstr>
      <vt:lpstr>ANALYSIS GOALS</vt:lpstr>
      <vt:lpstr>KEY PERFORMANCE INDICATORS (KPI’s)</vt:lpstr>
      <vt:lpstr>INSIGHTS</vt:lpstr>
      <vt:lpstr>INSIGHTS</vt:lpstr>
      <vt:lpstr>INSIGHTS</vt:lpstr>
      <vt:lpstr>INSIGHTS</vt:lpstr>
      <vt:lpstr>INSIGHTS</vt:lpstr>
      <vt:lpstr>INSIGHTS</vt:lpstr>
      <vt:lpstr>        RECOMMENDATIONS                                       h    </vt:lpstr>
      <vt:lpstr>        RECOMMENDATIONS                                         h    </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Adeniyi</dc:creator>
  <cp:lastModifiedBy>Adeniyi Adeyemi</cp:lastModifiedBy>
  <cp:revision>38</cp:revision>
  <dcterms:created xsi:type="dcterms:W3CDTF">2022-06-21T12:31:23Z</dcterms:created>
  <dcterms:modified xsi:type="dcterms:W3CDTF">2024-09-15T23:36:25Z</dcterms:modified>
</cp:coreProperties>
</file>

<file path=docProps/thumbnail.jpeg>
</file>